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7"/>
  </p:notesMasterIdLst>
  <p:handoutMasterIdLst>
    <p:handoutMasterId r:id="rId28"/>
  </p:handoutMasterIdLst>
  <p:sldIdLst>
    <p:sldId id="603" r:id="rId3"/>
    <p:sldId id="734" r:id="rId4"/>
    <p:sldId id="735" r:id="rId5"/>
    <p:sldId id="711" r:id="rId6"/>
    <p:sldId id="712" r:id="rId7"/>
    <p:sldId id="733" r:id="rId8"/>
    <p:sldId id="688" r:id="rId9"/>
    <p:sldId id="739" r:id="rId10"/>
    <p:sldId id="740" r:id="rId11"/>
    <p:sldId id="741" r:id="rId12"/>
    <p:sldId id="747" r:id="rId13"/>
    <p:sldId id="746" r:id="rId14"/>
    <p:sldId id="744" r:id="rId15"/>
    <p:sldId id="745" r:id="rId16"/>
    <p:sldId id="742" r:id="rId17"/>
    <p:sldId id="748" r:id="rId18"/>
    <p:sldId id="784" r:id="rId19"/>
    <p:sldId id="783" r:id="rId20"/>
    <p:sldId id="785" r:id="rId21"/>
    <p:sldId id="786" r:id="rId22"/>
    <p:sldId id="787" r:id="rId23"/>
    <p:sldId id="788" r:id="rId24"/>
    <p:sldId id="789" r:id="rId25"/>
    <p:sldId id="738" r:id="rId26"/>
  </p:sldIdLst>
  <p:sldSz cx="9144000" cy="6858000" type="screen4x3"/>
  <p:notesSz cx="7010400" cy="9296400"/>
  <p:defaultTextStyle>
    <a:defPPr>
      <a:defRPr lang="en-US"/>
    </a:defPPr>
    <a:lvl1pPr algn="l" rtl="0" eaLnBrk="0" fontAlgn="base" hangingPunct="0">
      <a:spcBef>
        <a:spcPct val="0"/>
      </a:spcBef>
      <a:spcAft>
        <a:spcPct val="0"/>
      </a:spcAft>
      <a:defRPr sz="2800" b="1" kern="1200">
        <a:solidFill>
          <a:srgbClr val="F8F8F8"/>
        </a:solidFill>
        <a:latin typeface="Helvetica" pitchFamily="2" charset="0"/>
        <a:ea typeface="+mn-ea"/>
        <a:cs typeface="+mn-cs"/>
      </a:defRPr>
    </a:lvl1pPr>
    <a:lvl2pPr marL="457200" algn="l" rtl="0" eaLnBrk="0" fontAlgn="base" hangingPunct="0">
      <a:spcBef>
        <a:spcPct val="0"/>
      </a:spcBef>
      <a:spcAft>
        <a:spcPct val="0"/>
      </a:spcAft>
      <a:defRPr sz="2800" b="1" kern="1200">
        <a:solidFill>
          <a:srgbClr val="F8F8F8"/>
        </a:solidFill>
        <a:latin typeface="Helvetica" pitchFamily="2" charset="0"/>
        <a:ea typeface="+mn-ea"/>
        <a:cs typeface="+mn-cs"/>
      </a:defRPr>
    </a:lvl2pPr>
    <a:lvl3pPr marL="914400" algn="l" rtl="0" eaLnBrk="0" fontAlgn="base" hangingPunct="0">
      <a:spcBef>
        <a:spcPct val="0"/>
      </a:spcBef>
      <a:spcAft>
        <a:spcPct val="0"/>
      </a:spcAft>
      <a:defRPr sz="2800" b="1" kern="1200">
        <a:solidFill>
          <a:srgbClr val="F8F8F8"/>
        </a:solidFill>
        <a:latin typeface="Helvetica" pitchFamily="2" charset="0"/>
        <a:ea typeface="+mn-ea"/>
        <a:cs typeface="+mn-cs"/>
      </a:defRPr>
    </a:lvl3pPr>
    <a:lvl4pPr marL="1371600" algn="l" rtl="0" eaLnBrk="0" fontAlgn="base" hangingPunct="0">
      <a:spcBef>
        <a:spcPct val="0"/>
      </a:spcBef>
      <a:spcAft>
        <a:spcPct val="0"/>
      </a:spcAft>
      <a:defRPr sz="2800" b="1" kern="1200">
        <a:solidFill>
          <a:srgbClr val="F8F8F8"/>
        </a:solidFill>
        <a:latin typeface="Helvetica" pitchFamily="2" charset="0"/>
        <a:ea typeface="+mn-ea"/>
        <a:cs typeface="+mn-cs"/>
      </a:defRPr>
    </a:lvl4pPr>
    <a:lvl5pPr marL="1828800" algn="l" rtl="0" eaLnBrk="0" fontAlgn="base" hangingPunct="0">
      <a:spcBef>
        <a:spcPct val="0"/>
      </a:spcBef>
      <a:spcAft>
        <a:spcPct val="0"/>
      </a:spcAft>
      <a:defRPr sz="2800" b="1" kern="1200">
        <a:solidFill>
          <a:srgbClr val="F8F8F8"/>
        </a:solidFill>
        <a:latin typeface="Helvetica" pitchFamily="2" charset="0"/>
        <a:ea typeface="+mn-ea"/>
        <a:cs typeface="+mn-cs"/>
      </a:defRPr>
    </a:lvl5pPr>
    <a:lvl6pPr marL="2286000" algn="l" defTabSz="914400" rtl="0" eaLnBrk="1" latinLnBrk="0" hangingPunct="1">
      <a:defRPr sz="2800" b="1" kern="1200">
        <a:solidFill>
          <a:srgbClr val="F8F8F8"/>
        </a:solidFill>
        <a:latin typeface="Helvetica" pitchFamily="2" charset="0"/>
        <a:ea typeface="+mn-ea"/>
        <a:cs typeface="+mn-cs"/>
      </a:defRPr>
    </a:lvl6pPr>
    <a:lvl7pPr marL="2743200" algn="l" defTabSz="914400" rtl="0" eaLnBrk="1" latinLnBrk="0" hangingPunct="1">
      <a:defRPr sz="2800" b="1" kern="1200">
        <a:solidFill>
          <a:srgbClr val="F8F8F8"/>
        </a:solidFill>
        <a:latin typeface="Helvetica" pitchFamily="2" charset="0"/>
        <a:ea typeface="+mn-ea"/>
        <a:cs typeface="+mn-cs"/>
      </a:defRPr>
    </a:lvl7pPr>
    <a:lvl8pPr marL="3200400" algn="l" defTabSz="914400" rtl="0" eaLnBrk="1" latinLnBrk="0" hangingPunct="1">
      <a:defRPr sz="2800" b="1" kern="1200">
        <a:solidFill>
          <a:srgbClr val="F8F8F8"/>
        </a:solidFill>
        <a:latin typeface="Helvetica" pitchFamily="2" charset="0"/>
        <a:ea typeface="+mn-ea"/>
        <a:cs typeface="+mn-cs"/>
      </a:defRPr>
    </a:lvl8pPr>
    <a:lvl9pPr marL="3657600" algn="l" defTabSz="914400" rtl="0" eaLnBrk="1" latinLnBrk="0" hangingPunct="1">
      <a:defRPr sz="2800" b="1" kern="1200">
        <a:solidFill>
          <a:srgbClr val="F8F8F8"/>
        </a:solidFill>
        <a:latin typeface="Helvetica" pitchFamily="2"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016"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2" autoAdjust="0"/>
    <p:restoredTop sz="80987" autoAdjust="0"/>
  </p:normalViewPr>
  <p:slideViewPr>
    <p:cSldViewPr showGuides="1">
      <p:cViewPr varScale="1">
        <p:scale>
          <a:sx n="90" d="100"/>
          <a:sy n="90" d="100"/>
        </p:scale>
        <p:origin x="1452" y="78"/>
      </p:cViewPr>
      <p:guideLst>
        <p:guide orient="horz" pos="2256"/>
        <p:guide pos="20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56" d="100"/>
        <a:sy n="156" d="100"/>
      </p:scale>
      <p:origin x="0" y="0"/>
    </p:cViewPr>
  </p:sorterViewPr>
  <p:notesViewPr>
    <p:cSldViewPr showGuides="1">
      <p:cViewPr varScale="1">
        <p:scale>
          <a:sx n="57" d="100"/>
          <a:sy n="57" d="100"/>
        </p:scale>
        <p:origin x="-1248" y="-104"/>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F24587-FAF3-12C0-2BF0-0D61ACFAB7B3}"/>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194" tIns="45288" rIns="92194" bIns="452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5" name="Rectangle 3">
            <a:extLst>
              <a:ext uri="{FF2B5EF4-FFF2-40B4-BE49-F238E27FC236}">
                <a16:creationId xmlns:a16="http://schemas.microsoft.com/office/drawing/2014/main" id="{E92ADF0D-4C9A-5C56-FF09-4E9D98A633CB}"/>
              </a:ext>
            </a:extLst>
          </p:cNvPr>
          <p:cNvSpPr>
            <a:spLocks noGrp="1" noRot="1" noChangeAspect="1" noChangeArrowheads="1" noTextEdit="1"/>
          </p:cNvSpPr>
          <p:nvPr>
            <p:ph type="sldImg" idx="2"/>
          </p:nvPr>
        </p:nvSpPr>
        <p:spPr bwMode="auto">
          <a:xfrm>
            <a:off x="1179513" y="698500"/>
            <a:ext cx="4648200" cy="34861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4"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4"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4"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4"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D6363FA-6847-5EFE-E0D5-804816A26AA3}"/>
              </a:ext>
            </a:extLst>
          </p:cNvPr>
          <p:cNvSpPr>
            <a:spLocks noGrp="1" noRot="1" noChangeAspect="1" noChangeArrowheads="1" noTextEdit="1"/>
          </p:cNvSpPr>
          <p:nvPr>
            <p:ph type="sldImg"/>
          </p:nvPr>
        </p:nvSpPr>
        <p:spPr>
          <a:ln/>
        </p:spPr>
      </p:sp>
      <p:sp>
        <p:nvSpPr>
          <p:cNvPr id="6146" name="Rectangle 3">
            <a:extLst>
              <a:ext uri="{FF2B5EF4-FFF2-40B4-BE49-F238E27FC236}">
                <a16:creationId xmlns:a16="http://schemas.microsoft.com/office/drawing/2014/main" id="{5FE4DACF-24FA-7D12-D8D3-CFE1EFA8AB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CCABF90-E842-3D1D-E89D-F3E987383233}"/>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2CBB5FDD-766C-68CE-92F6-B1A1DA9760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2" rIns="93167" bIns="46582"/>
          <a:lstStyle/>
          <a:p>
            <a:endParaRPr lang="en-US" altLang="en-US" dirty="0">
              <a:latin typeface="Times" charset="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E465F87-4517-D074-58A3-B181CB64C2C4}"/>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E59E9D52-D872-EE42-8707-8FC4E424D7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Hurricanes defoliate the canopy and deposit that vegetation on the forest floor.  This experiment was designed to disentangle the effects of canopy loss from the deposition of the lost vegetation on the forest floor.  This experiment started in 2003.</a:t>
            </a:r>
          </a:p>
          <a:p>
            <a:endParaRPr lang="en-US" altLang="en-US" dirty="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AAB77EC-790E-7378-DF4E-77CF51C528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AAC21910-511F-0D4D-0A3C-27D8C4AC1B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Phase II of the experiment was executed about 6 years ago, but only “treatment D“ was repeated in order to simulate re-occurring hurricanes, the control (treatment A) requires no modification, and treatments B and C from phase I were unaltered to continue to monitor long-term responses.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D8C21891-01CA-171C-2A91-362ECF19029C}"/>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AE18C98E-9DD6-8846-1513-493C59113B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AAB77EC-790E-7378-DF4E-77CF51C528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AAC21910-511F-0D4D-0A3C-27D8C4AC1B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Phase II of the experiment was executed about 6 years ago, but only “treatment D“ was repeated in order to simulate re-occurring hurricanes, the control (treatment A) requires no modification, and treatments B and C from phase I were unaltered to continue to monitor long-term responses.</a:t>
            </a:r>
          </a:p>
        </p:txBody>
      </p:sp>
    </p:spTree>
    <p:extLst>
      <p:ext uri="{BB962C8B-B14F-4D97-AF65-F5344CB8AC3E}">
        <p14:creationId xmlns:p14="http://schemas.microsoft.com/office/powerpoint/2010/main" val="392989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B8CAE3B6-A937-7C32-0076-8DCDB8723129}"/>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335A9B6C-7BBB-66DE-944E-8708FB72745A}"/>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lIns="93167" tIns="46582" rIns="93167" bIns="46582"/>
          <a:lstStyle/>
          <a:p>
            <a:endParaRPr lang="en-US" altLang="en-US"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a:lstStyle/>
          <a:p>
            <a:pPr>
              <a:defRPr/>
            </a:pPr>
            <a:endParaRPr lang="en-US" dirty="0">
              <a:latin typeface="Times"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1627820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278137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38904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C0F4A9C2-4DE5-CD4F-DB68-A358A264C419}"/>
              </a:ext>
            </a:extLst>
          </p:cNvPr>
          <p:cNvSpPr>
            <a:spLocks noGrp="1" noRot="1" noChangeAspect="1" noChangeArrowheads="1" noTextEdit="1"/>
          </p:cNvSpPr>
          <p:nvPr>
            <p:ph type="sldImg"/>
          </p:nvPr>
        </p:nvSpPr>
        <p:spPr>
          <a:ln/>
        </p:spPr>
      </p:sp>
      <p:sp>
        <p:nvSpPr>
          <p:cNvPr id="8194" name="Rectangle 3">
            <a:extLst>
              <a:ext uri="{FF2B5EF4-FFF2-40B4-BE49-F238E27FC236}">
                <a16:creationId xmlns:a16="http://schemas.microsoft.com/office/drawing/2014/main" id="{58F404BD-A1F4-65F5-8062-B810CA5D6D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Our research focuses on long term spatiotemporal variation (variation in space and time) in abundance and diversity of gastropods in Puerto Rico in response to manmade (logging and coffee plantations) and natural disturbances (hurricanes and drought).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259839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474F35A-31E7-C369-6A80-5611532967DF}"/>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BDD10F3D-F399-10CB-99E7-4FB8CA0E03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First, please confirm that you remain interested in working on the project.</a:t>
            </a:r>
          </a:p>
          <a:p>
            <a:endParaRPr lang="en-US" altLang="en-US" dirty="0">
              <a:latin typeface="Times" charset="0"/>
            </a:endParaRPr>
          </a:p>
          <a:p>
            <a:r>
              <a:rPr lang="en-US" altLang="en-US" dirty="0">
                <a:latin typeface="Times" charset="0"/>
              </a:rPr>
              <a:t>If you have not already done so, please provide a brief resume and contact information for two references.  We also need to know your availability to travel to Puerto Rico during June, July, and August this year.  Also provide any information on allergies (food, insect bites) or health or physical issues that you have that we need to be aware of to ensure your safety in the field. Also let us know if you are interested in doing independent study or working as a lab assistant. Ask any questions you may still have.</a:t>
            </a:r>
          </a:p>
          <a:p>
            <a:endParaRPr lang="en-US" altLang="en-US" dirty="0">
              <a:latin typeface="Times" charset="0"/>
            </a:endParaRPr>
          </a:p>
        </p:txBody>
      </p:sp>
    </p:spTree>
    <p:extLst>
      <p:ext uri="{BB962C8B-B14F-4D97-AF65-F5344CB8AC3E}">
        <p14:creationId xmlns:p14="http://schemas.microsoft.com/office/powerpoint/2010/main" val="54876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474F35A-31E7-C369-6A80-5611532967DF}"/>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BDD10F3D-F399-10CB-99E7-4FB8CA0E03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First, please confirm that you remain interested in working on the project.</a:t>
            </a:r>
          </a:p>
          <a:p>
            <a:endParaRPr lang="en-US" altLang="en-US" dirty="0">
              <a:latin typeface="Times" charset="0"/>
            </a:endParaRPr>
          </a:p>
          <a:p>
            <a:r>
              <a:rPr lang="en-US" altLang="en-US" dirty="0">
                <a:latin typeface="Times" charset="0"/>
              </a:rPr>
              <a:t>If you have not already done so, please provide a brief resume and contact information for two references.  We also need to know your availability to travel to Puerto Rico during June, July, and August this year.  Also provide any information on allergies (food, insect bites) or health or physical issues that you have that we need to be aware of to enhance your safety in the field. Also let us know if you are interested in doing independent study or working as a lab assistant. Ask any questions you may still have.</a:t>
            </a:r>
          </a:p>
          <a:p>
            <a:endParaRPr lang="en-US" alt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00193EE-537D-1A4E-09C4-DE9A1726E48D}"/>
              </a:ext>
            </a:extLst>
          </p:cNvPr>
          <p:cNvSpPr>
            <a:spLocks noGrp="1" noRot="1" noChangeAspect="1" noChangeArrowheads="1" noTextEdit="1"/>
          </p:cNvSpPr>
          <p:nvPr>
            <p:ph type="sldImg"/>
          </p:nvPr>
        </p:nvSpPr>
        <p:spPr>
          <a:ln/>
        </p:spPr>
      </p:sp>
      <p:sp>
        <p:nvSpPr>
          <p:cNvPr id="10242" name="Rectangle 3">
            <a:extLst>
              <a:ext uri="{FF2B5EF4-FFF2-40B4-BE49-F238E27FC236}">
                <a16:creationId xmlns:a16="http://schemas.microsoft.com/office/drawing/2014/main" id="{611777FB-2B49-8995-EBAC-7B48D9E775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Puerto Rico is the smallest of the large islands in the Greater Antilles.  Our work is in the Luquillo Experimental Forest (which is part of the Caribbean National Forest) in Northeastern Puerto Rico.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C7373FAA-3283-E67D-1D26-5F32B2782851}"/>
              </a:ext>
            </a:extLst>
          </p:cNvPr>
          <p:cNvSpPr>
            <a:spLocks noGrp="1" noRot="1" noChangeAspect="1" noChangeArrowheads="1" noTextEdit="1"/>
          </p:cNvSpPr>
          <p:nvPr>
            <p:ph type="sldImg"/>
          </p:nvPr>
        </p:nvSpPr>
        <p:spPr>
          <a:ln/>
        </p:spPr>
      </p:sp>
      <p:sp>
        <p:nvSpPr>
          <p:cNvPr id="12290" name="Rectangle 3">
            <a:extLst>
              <a:ext uri="{FF2B5EF4-FFF2-40B4-BE49-F238E27FC236}">
                <a16:creationId xmlns:a16="http://schemas.microsoft.com/office/drawing/2014/main" id="{86518350-3675-B801-C241-379BC2643A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Hurricanes are common in the Caribbean, resulting in ecosystems, flora, and fauna that are adapted to repeated large scale natural disturbances.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2F69A730-5B17-A12D-792E-00C457DB76B5}"/>
              </a:ext>
            </a:extLst>
          </p:cNvPr>
          <p:cNvSpPr>
            <a:spLocks noGrp="1" noRot="1" noChangeAspect="1" noChangeArrowheads="1" noTextEdit="1"/>
          </p:cNvSpPr>
          <p:nvPr>
            <p:ph type="sldImg"/>
          </p:nvPr>
        </p:nvSpPr>
        <p:spPr>
          <a:ln/>
        </p:spPr>
      </p:sp>
      <p:sp>
        <p:nvSpPr>
          <p:cNvPr id="14338" name="Rectangle 3">
            <a:extLst>
              <a:ext uri="{FF2B5EF4-FFF2-40B4-BE49-F238E27FC236}">
                <a16:creationId xmlns:a16="http://schemas.microsoft.com/office/drawing/2014/main" id="{53D0089F-1A0A-A330-40EF-B57953DA63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Hurricanes can have devastating effects on the forest, defoliating most plants, breaking off branches, and knocking over large trees.  However, the forest generally regenerates relatively quickly.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BB83E15-D795-CD82-B9FD-57AD667646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79" tIns="44740" rIns="91079" bIns="44740"/>
          <a:lstStyle/>
          <a:p>
            <a:r>
              <a:rPr lang="en-US" altLang="en-US" dirty="0">
                <a:latin typeface="Times" charset="0"/>
              </a:rPr>
              <a:t>Gastropods are abundant in the forest, about 15 species are commonly found in the forest, they are functionally important as herbivores and in nutrient cycling, and respond to habitat heterogeneity at multiple spatial and temporal scales.  The abundance and diversity of this group makes them a useful focal taxon for the study of spatiotemporal dynamics</a:t>
            </a:r>
          </a:p>
        </p:txBody>
      </p:sp>
      <p:sp>
        <p:nvSpPr>
          <p:cNvPr id="18434" name="Rectangle 3">
            <a:extLst>
              <a:ext uri="{FF2B5EF4-FFF2-40B4-BE49-F238E27FC236}">
                <a16:creationId xmlns:a16="http://schemas.microsoft.com/office/drawing/2014/main" id="{C6FBC7DA-D676-D6EE-5753-8C5AD4FC084D}"/>
              </a:ext>
            </a:extLst>
          </p:cNvPr>
          <p:cNvSpPr>
            <a:spLocks noGrp="1" noRot="1" noChangeAspect="1" noChangeArrowheads="1" noTextEdit="1"/>
          </p:cNvSpPr>
          <p:nvPr>
            <p:ph type="sldImg"/>
          </p:nvPr>
        </p:nvSpPr>
        <p:spPr>
          <a:xfrm>
            <a:off x="1190625" y="704850"/>
            <a:ext cx="4629150" cy="3471863"/>
          </a:xfrm>
          <a:noFill/>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CE1E77E9-2178-9913-969E-3681C08134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79" tIns="44740" rIns="91079" bIns="44740"/>
          <a:lstStyle/>
          <a:p>
            <a:r>
              <a:rPr lang="en-US" altLang="en-US" dirty="0">
                <a:latin typeface="Times" charset="0"/>
              </a:rPr>
              <a:t>In general, we leave for the field around sundown (7:30 pm or so) and begins sampling around 8:00 pm, with work lasting as late as 4:00 am.  Sampling is non-intrusive and observational in nature.  We check all visible surfaces, but we don’t go through the leaf litter or otherwise manipulate material in search of snails.  At different points or plots, other groups may also be doing surveys of plants, soil nutrients, litter, litter invertebrates, frogs, lizards, or arboreal arthropods.</a:t>
            </a:r>
          </a:p>
        </p:txBody>
      </p:sp>
      <p:sp>
        <p:nvSpPr>
          <p:cNvPr id="20482" name="Rectangle 3">
            <a:extLst>
              <a:ext uri="{FF2B5EF4-FFF2-40B4-BE49-F238E27FC236}">
                <a16:creationId xmlns:a16="http://schemas.microsoft.com/office/drawing/2014/main" id="{4A667030-4D9E-7059-5861-DB5F4CD00FB4}"/>
              </a:ext>
            </a:extLst>
          </p:cNvPr>
          <p:cNvSpPr>
            <a:spLocks noGrp="1" noRot="1" noChangeAspect="1" noChangeArrowheads="1" noTextEdit="1"/>
          </p:cNvSpPr>
          <p:nvPr>
            <p:ph type="sldImg"/>
          </p:nvPr>
        </p:nvSpPr>
        <p:spPr>
          <a:xfrm>
            <a:off x="1190625" y="704850"/>
            <a:ext cx="4629150" cy="3471863"/>
          </a:xfrm>
          <a:noFill/>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DE7AB50-FAC9-4B84-0191-865D978F5537}"/>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3E6D6930-8EB1-27DD-6EAD-337DAFD0E6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charset="0"/>
                <a:ea typeface="MS PGothic" panose="020B0600070205080204" pitchFamily="34" charset="-128"/>
              </a:rPr>
              <a:t>There are 2 projects that we will work on this summer.</a:t>
            </a:r>
          </a:p>
          <a:p>
            <a:endParaRPr lang="en-US" altLang="en-US" dirty="0">
              <a:latin typeface="Times" charset="0"/>
              <a:ea typeface="MS PGothic" panose="020B0600070205080204" pitchFamily="34" charset="-128"/>
            </a:endParaRPr>
          </a:p>
          <a:p>
            <a:r>
              <a:rPr lang="en-US" altLang="en-US" dirty="0">
                <a:latin typeface="Times" charset="0"/>
                <a:ea typeface="MS PGothic" panose="020B0600070205080204" pitchFamily="34" charset="-128"/>
              </a:rPr>
              <a:t>The Luquillo Forest Dynamics Plot is where we conduct long-term monitoring or responses to hurricanes, which started in 1991.</a:t>
            </a:r>
          </a:p>
          <a:p>
            <a:endParaRPr lang="en-US" altLang="en-US" dirty="0">
              <a:latin typeface="Times" charset="0"/>
              <a:ea typeface="MS PGothic" panose="020B0600070205080204" pitchFamily="34" charset="-128"/>
            </a:endParaRPr>
          </a:p>
          <a:p>
            <a:r>
              <a:rPr lang="en-US" altLang="en-US" dirty="0">
                <a:latin typeface="Times" charset="0"/>
                <a:ea typeface="MS PGothic" panose="020B0600070205080204" pitchFamily="34" charset="-128"/>
              </a:rPr>
              <a:t>The Canopy Trimming experiment is an experimental manipulation is designed to simulate combinations of hurricane effects on the forest.  This started in 2003.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F4EC62C-0F42-E0A8-CA29-239A77EC3CC1}"/>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DB9C3875-2877-68C0-ED93-753D3C4CD3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2" rIns="93167" bIns="46582"/>
          <a:lstStyle/>
          <a:p>
            <a:r>
              <a:rPr lang="en-US" altLang="en-US" dirty="0">
                <a:latin typeface="Times" charset="0"/>
                <a:ea typeface="MS PGothic" panose="020B0600070205080204" pitchFamily="34" charset="-128"/>
              </a:rPr>
              <a:t>We survey 40 points 4 times each year to monitor long-term responses of gastropods and walking sticks.  This grid was set up after Hurricane Hugo (1989), but was also hit by Hurricane Georges in 1998.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92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6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34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863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0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011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86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829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44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49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450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762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7788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86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95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890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87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66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52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640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906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4C874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2F741A-B0E2-3786-43F2-4ECD5123A56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934DFC9-0404-1407-CEF7-C1001AD6026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rgbClr val="FAFD00"/>
          </a:solidFill>
          <a:latin typeface="+mj-lt"/>
          <a:ea typeface="+mj-ea"/>
          <a:cs typeface="+mj-cs"/>
        </a:defRPr>
      </a:lvl1pPr>
      <a:lvl2pPr algn="ctr" rtl="0" eaLnBrk="0" fontAlgn="base" hangingPunct="0">
        <a:spcBef>
          <a:spcPct val="0"/>
        </a:spcBef>
        <a:spcAft>
          <a:spcPct val="0"/>
        </a:spcAft>
        <a:defRPr sz="4400">
          <a:solidFill>
            <a:srgbClr val="FAFD00"/>
          </a:solidFill>
          <a:latin typeface="Times" pitchFamily="84" charset="0"/>
        </a:defRPr>
      </a:lvl2pPr>
      <a:lvl3pPr algn="ctr" rtl="0" eaLnBrk="0" fontAlgn="base" hangingPunct="0">
        <a:spcBef>
          <a:spcPct val="0"/>
        </a:spcBef>
        <a:spcAft>
          <a:spcPct val="0"/>
        </a:spcAft>
        <a:defRPr sz="4400">
          <a:solidFill>
            <a:srgbClr val="FAFD00"/>
          </a:solidFill>
          <a:latin typeface="Times" pitchFamily="84" charset="0"/>
        </a:defRPr>
      </a:lvl3pPr>
      <a:lvl4pPr algn="ctr" rtl="0" eaLnBrk="0" fontAlgn="base" hangingPunct="0">
        <a:spcBef>
          <a:spcPct val="0"/>
        </a:spcBef>
        <a:spcAft>
          <a:spcPct val="0"/>
        </a:spcAft>
        <a:defRPr sz="4400">
          <a:solidFill>
            <a:srgbClr val="FAFD00"/>
          </a:solidFill>
          <a:latin typeface="Times" pitchFamily="84" charset="0"/>
        </a:defRPr>
      </a:lvl4pPr>
      <a:lvl5pPr algn="ctr" rtl="0" eaLnBrk="0" fontAlgn="base" hangingPunct="0">
        <a:spcBef>
          <a:spcPct val="0"/>
        </a:spcBef>
        <a:spcAft>
          <a:spcPct val="0"/>
        </a:spcAft>
        <a:defRPr sz="4400">
          <a:solidFill>
            <a:srgbClr val="FAFD00"/>
          </a:solidFill>
          <a:latin typeface="Times" pitchFamily="84" charset="0"/>
        </a:defRPr>
      </a:lvl5pPr>
      <a:lvl6pPr marL="457200" algn="ctr" rtl="0" eaLnBrk="0" fontAlgn="base" hangingPunct="0">
        <a:spcBef>
          <a:spcPct val="0"/>
        </a:spcBef>
        <a:spcAft>
          <a:spcPct val="0"/>
        </a:spcAft>
        <a:defRPr sz="4400">
          <a:solidFill>
            <a:srgbClr val="FAFD00"/>
          </a:solidFill>
          <a:latin typeface="Times" pitchFamily="84" charset="0"/>
        </a:defRPr>
      </a:lvl6pPr>
      <a:lvl7pPr marL="914400" algn="ctr" rtl="0" eaLnBrk="0" fontAlgn="base" hangingPunct="0">
        <a:spcBef>
          <a:spcPct val="0"/>
        </a:spcBef>
        <a:spcAft>
          <a:spcPct val="0"/>
        </a:spcAft>
        <a:defRPr sz="4400">
          <a:solidFill>
            <a:srgbClr val="FAFD00"/>
          </a:solidFill>
          <a:latin typeface="Times" pitchFamily="84" charset="0"/>
        </a:defRPr>
      </a:lvl7pPr>
      <a:lvl8pPr marL="1371600" algn="ctr" rtl="0" eaLnBrk="0" fontAlgn="base" hangingPunct="0">
        <a:spcBef>
          <a:spcPct val="0"/>
        </a:spcBef>
        <a:spcAft>
          <a:spcPct val="0"/>
        </a:spcAft>
        <a:defRPr sz="4400">
          <a:solidFill>
            <a:srgbClr val="FAFD00"/>
          </a:solidFill>
          <a:latin typeface="Times" pitchFamily="84" charset="0"/>
        </a:defRPr>
      </a:lvl8pPr>
      <a:lvl9pPr marL="1828800" algn="ctr" rtl="0" eaLnBrk="0" fontAlgn="base" hangingPunct="0">
        <a:spcBef>
          <a:spcPct val="0"/>
        </a:spcBef>
        <a:spcAft>
          <a:spcPct val="0"/>
        </a:spcAft>
        <a:defRPr sz="4400">
          <a:solidFill>
            <a:srgbClr val="FAFD00"/>
          </a:solidFill>
          <a:latin typeface="Times" pitchFamily="8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4C874C"/>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7DEF23-3819-CA95-4BDF-2DF7A57E05D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7821AA0-C612-BABE-793A-A73262D6BA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rgbClr val="FAFD00"/>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2pPr>
      <a:lvl3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3pPr>
      <a:lvl4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4pPr>
      <a:lvl5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rgbClr val="FAFD00"/>
          </a:solidFill>
          <a:latin typeface="Times" pitchFamily="84" charset="0"/>
        </a:defRPr>
      </a:lvl6pPr>
      <a:lvl7pPr marL="914400" algn="ctr" rtl="0" eaLnBrk="0" fontAlgn="base" hangingPunct="0">
        <a:spcBef>
          <a:spcPct val="0"/>
        </a:spcBef>
        <a:spcAft>
          <a:spcPct val="0"/>
        </a:spcAft>
        <a:defRPr sz="4400">
          <a:solidFill>
            <a:srgbClr val="FAFD00"/>
          </a:solidFill>
          <a:latin typeface="Times" pitchFamily="84" charset="0"/>
        </a:defRPr>
      </a:lvl7pPr>
      <a:lvl8pPr marL="1371600" algn="ctr" rtl="0" eaLnBrk="0" fontAlgn="base" hangingPunct="0">
        <a:spcBef>
          <a:spcPct val="0"/>
        </a:spcBef>
        <a:spcAft>
          <a:spcPct val="0"/>
        </a:spcAft>
        <a:defRPr sz="4400">
          <a:solidFill>
            <a:srgbClr val="FAFD00"/>
          </a:solidFill>
          <a:latin typeface="Times" pitchFamily="84" charset="0"/>
        </a:defRPr>
      </a:lvl8pPr>
      <a:lvl9pPr marL="1828800" algn="ctr" rtl="0" eaLnBrk="0" fontAlgn="base" hangingPunct="0">
        <a:spcBef>
          <a:spcPct val="0"/>
        </a:spcBef>
        <a:spcAft>
          <a:spcPct val="0"/>
        </a:spcAft>
        <a:defRPr sz="4400">
          <a:solidFill>
            <a:srgbClr val="FAFD00"/>
          </a:solidFill>
          <a:latin typeface="Times" pitchFamily="8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100000"/>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4.png"/><Relationship Id="rId7"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a:extLst>
              <a:ext uri="{FF2B5EF4-FFF2-40B4-BE49-F238E27FC236}">
                <a16:creationId xmlns:a16="http://schemas.microsoft.com/office/drawing/2014/main" id="{714FD5FA-63AC-43E1-B293-C950CDDE2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244600"/>
            <a:ext cx="1905000" cy="1782763"/>
          </a:xfrm>
          <a:prstGeom prst="rect">
            <a:avLst/>
          </a:prstGeom>
          <a:solidFill>
            <a:schemeClr val="accent2"/>
          </a:solidFill>
          <a:ln w="76200">
            <a:solidFill>
              <a:schemeClr val="bg1"/>
            </a:solidFill>
            <a:miter lim="800000"/>
            <a:headEnd/>
            <a:tailEnd/>
          </a:ln>
        </p:spPr>
      </p:pic>
      <p:pic>
        <p:nvPicPr>
          <p:cNvPr id="5123" name="Picture 18">
            <a:extLst>
              <a:ext uri="{FF2B5EF4-FFF2-40B4-BE49-F238E27FC236}">
                <a16:creationId xmlns:a16="http://schemas.microsoft.com/office/drawing/2014/main" id="{9F3A22CE-DB63-62A6-DB1F-D7E332E77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67" b="4771"/>
          <a:stretch>
            <a:fillRect/>
          </a:stretch>
        </p:blipFill>
        <p:spPr bwMode="auto">
          <a:xfrm>
            <a:off x="7010400" y="2262188"/>
            <a:ext cx="1905000" cy="1700212"/>
          </a:xfrm>
          <a:prstGeom prst="rect">
            <a:avLst/>
          </a:prstGeom>
          <a:solidFill>
            <a:schemeClr val="accent2"/>
          </a:solidFill>
          <a:ln w="762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5124" name="Picture 19">
            <a:extLst>
              <a:ext uri="{FF2B5EF4-FFF2-40B4-BE49-F238E27FC236}">
                <a16:creationId xmlns:a16="http://schemas.microsoft.com/office/drawing/2014/main" id="{A1FE565E-A34A-3BC2-E00C-9BAD18E96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29" b="4929"/>
          <a:stretch>
            <a:fillRect/>
          </a:stretch>
        </p:blipFill>
        <p:spPr bwMode="auto">
          <a:xfrm>
            <a:off x="7010400" y="244475"/>
            <a:ext cx="1905000" cy="1703388"/>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sp>
        <p:nvSpPr>
          <p:cNvPr id="5125" name="Text Box 2">
            <a:extLst>
              <a:ext uri="{FF2B5EF4-FFF2-40B4-BE49-F238E27FC236}">
                <a16:creationId xmlns:a16="http://schemas.microsoft.com/office/drawing/2014/main" id="{095141F1-9C20-1427-EE26-19289CAFA5EF}"/>
              </a:ext>
            </a:extLst>
          </p:cNvPr>
          <p:cNvSpPr txBox="1">
            <a:spLocks noChangeArrowheads="1"/>
          </p:cNvSpPr>
          <p:nvPr/>
        </p:nvSpPr>
        <p:spPr bwMode="auto">
          <a:xfrm>
            <a:off x="152400" y="3532982"/>
            <a:ext cx="6858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5EC63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3800" i="1" dirty="0">
                <a:solidFill>
                  <a:srgbClr val="CCFFFF"/>
                </a:solidFill>
                <a:latin typeface="Helvetica" pitchFamily="2" charset="0"/>
              </a:rPr>
              <a:t>Big Ideas with Small Species</a:t>
            </a:r>
          </a:p>
        </p:txBody>
      </p:sp>
      <p:sp>
        <p:nvSpPr>
          <p:cNvPr id="5126" name="Rectangle 20">
            <a:extLst>
              <a:ext uri="{FF2B5EF4-FFF2-40B4-BE49-F238E27FC236}">
                <a16:creationId xmlns:a16="http://schemas.microsoft.com/office/drawing/2014/main" id="{CBC0EDEE-3995-198D-C997-34517B6F37FA}"/>
              </a:ext>
            </a:extLst>
          </p:cNvPr>
          <p:cNvSpPr>
            <a:spLocks noChangeArrowheads="1"/>
          </p:cNvSpPr>
          <p:nvPr/>
        </p:nvSpPr>
        <p:spPr bwMode="auto">
          <a:xfrm>
            <a:off x="152400" y="139700"/>
            <a:ext cx="4495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5400" dirty="0">
                <a:solidFill>
                  <a:srgbClr val="FFFF00"/>
                </a:solidFill>
                <a:latin typeface="Helvetica" pitchFamily="2" charset="0"/>
              </a:rPr>
              <a:t>Field </a:t>
            </a:r>
          </a:p>
          <a:p>
            <a:pPr>
              <a:spcBef>
                <a:spcPct val="0"/>
              </a:spcBef>
              <a:buSzTx/>
              <a:buFontTx/>
              <a:buNone/>
            </a:pPr>
            <a:r>
              <a:rPr lang="en-US" altLang="en-US" sz="5400" dirty="0">
                <a:solidFill>
                  <a:srgbClr val="FFFF00"/>
                </a:solidFill>
                <a:latin typeface="Helvetica" pitchFamily="2" charset="0"/>
              </a:rPr>
              <a:t>Research in</a:t>
            </a:r>
          </a:p>
          <a:p>
            <a:pPr>
              <a:spcBef>
                <a:spcPct val="0"/>
              </a:spcBef>
              <a:buSzTx/>
              <a:buFontTx/>
              <a:buNone/>
            </a:pPr>
            <a:r>
              <a:rPr lang="en-US" altLang="en-US" sz="5400" dirty="0">
                <a:solidFill>
                  <a:srgbClr val="FFFF00"/>
                </a:solidFill>
                <a:latin typeface="Helvetica" pitchFamily="2" charset="0"/>
              </a:rPr>
              <a:t>Tropical</a:t>
            </a:r>
          </a:p>
          <a:p>
            <a:pPr>
              <a:spcBef>
                <a:spcPct val="0"/>
              </a:spcBef>
              <a:buSzTx/>
              <a:buFontTx/>
              <a:buNone/>
            </a:pPr>
            <a:r>
              <a:rPr lang="en-US" altLang="en-US" sz="5400" dirty="0">
                <a:solidFill>
                  <a:srgbClr val="FFFF00"/>
                </a:solidFill>
                <a:latin typeface="Helvetica" pitchFamily="2" charset="0"/>
              </a:rPr>
              <a:t>Puerto Rico:</a:t>
            </a:r>
          </a:p>
        </p:txBody>
      </p:sp>
      <p:pic>
        <p:nvPicPr>
          <p:cNvPr id="4" name="Picture 3">
            <a:extLst>
              <a:ext uri="{FF2B5EF4-FFF2-40B4-BE49-F238E27FC236}">
                <a16:creationId xmlns:a16="http://schemas.microsoft.com/office/drawing/2014/main" id="{D80311A5-1F4D-B0D5-5CBF-61412F4EC312}"/>
              </a:ext>
            </a:extLst>
          </p:cNvPr>
          <p:cNvPicPr>
            <a:picLocks noChangeAspect="1"/>
          </p:cNvPicPr>
          <p:nvPr/>
        </p:nvPicPr>
        <p:blipFill>
          <a:blip r:embed="rId6">
            <a:extLst>
              <a:ext uri="{28A0092B-C50C-407E-A947-70E740481C1C}">
                <a14:useLocalDpi xmlns:a14="http://schemas.microsoft.com/office/drawing/2010/main" val="0"/>
              </a:ext>
            </a:extLst>
          </a:blip>
          <a:srcRect l="2010" r="3571"/>
          <a:stretch>
            <a:fillRect/>
          </a:stretch>
        </p:blipFill>
        <p:spPr bwMode="auto">
          <a:xfrm>
            <a:off x="0" y="4532313"/>
            <a:ext cx="91440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a:extLst>
              <a:ext uri="{FF2B5EF4-FFF2-40B4-BE49-F238E27FC236}">
                <a16:creationId xmlns:a16="http://schemas.microsoft.com/office/drawing/2014/main" id="{8E659EE0-9A60-C7DB-D06B-AD04215F25A4}"/>
              </a:ext>
            </a:extLst>
          </p:cNvPr>
          <p:cNvSpPr>
            <a:spLocks noChangeShapeType="1"/>
          </p:cNvSpPr>
          <p:nvPr/>
        </p:nvSpPr>
        <p:spPr bwMode="auto">
          <a:xfrm flipV="1">
            <a:off x="1924050" y="5570537"/>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6E04415B-4E61-8736-FF27-84CCF0946D07}"/>
              </a:ext>
            </a:extLst>
          </p:cNvPr>
          <p:cNvSpPr>
            <a:spLocks noChangeArrowheads="1"/>
          </p:cNvSpPr>
          <p:nvPr/>
        </p:nvSpPr>
        <p:spPr bwMode="auto">
          <a:xfrm>
            <a:off x="1905001" y="4980563"/>
            <a:ext cx="70866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3000" i="1" dirty="0">
                <a:solidFill>
                  <a:srgbClr val="FFFF99"/>
                </a:solidFill>
                <a:latin typeface="Helvetica" pitchFamily="2" charset="0"/>
              </a:rPr>
              <a:t>Michael R. Willig &amp; Steven J. Presley</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FontTx/>
              <a:buNone/>
              <a:defRPr/>
            </a:pPr>
            <a:r>
              <a:rPr lang="en-US" altLang="en-US" sz="1800" i="1" dirty="0">
                <a:solidFill>
                  <a:srgbClr val="FFFF99"/>
                </a:solidFill>
                <a:latin typeface="Helvetica" pitchFamily="2" charset="0"/>
              </a:rPr>
              <a:t>Ecology &amp; Evolutionary Biology</a:t>
            </a:r>
          </a:p>
          <a:p>
            <a:pPr algn="ctr">
              <a:spcBef>
                <a:spcPct val="0"/>
              </a:spcBef>
              <a:buSzTx/>
              <a:buFontTx/>
              <a:buNone/>
              <a:defRPr/>
            </a:pPr>
            <a:r>
              <a:rPr lang="en-US" altLang="en-US" sz="1800" i="1" dirty="0">
                <a:solidFill>
                  <a:srgbClr val="FFFF99"/>
                </a:solidFill>
                <a:latin typeface="Helvetica" pitchFamily="2" charset="0"/>
              </a:rPr>
              <a:t>Center for Environmental Sciences &amp; Engineering</a:t>
            </a:r>
          </a:p>
          <a:p>
            <a:pPr algn="ctr">
              <a:spcBef>
                <a:spcPct val="0"/>
              </a:spcBef>
              <a:buSzTx/>
              <a:buFontTx/>
              <a:buNone/>
              <a:defRPr/>
            </a:pPr>
            <a:r>
              <a:rPr lang="en-US" altLang="en-US" sz="1800" i="1" dirty="0">
                <a:solidFill>
                  <a:srgbClr val="FFFF99"/>
                </a:solidFill>
                <a:latin typeface="Helvetica" pitchFamily="2" charset="0"/>
              </a:rPr>
              <a:t>Institute of the Environment</a:t>
            </a:r>
          </a:p>
          <a:p>
            <a:pPr algn="ctr">
              <a:spcBef>
                <a:spcPct val="0"/>
              </a:spcBef>
              <a:buSzTx/>
              <a:buFontTx/>
              <a:buNone/>
              <a:defRPr/>
            </a:pPr>
            <a:r>
              <a:rPr lang="en-US" altLang="en-US" sz="1800" i="1" dirty="0">
                <a:solidFill>
                  <a:srgbClr val="FFFF99"/>
                </a:solidFill>
                <a:latin typeface="Helvetica" pitchFamily="2" charset="0"/>
              </a:rPr>
              <a:t>University of  Connecticut</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59729195-8C05-F7F6-1510-412032779262}"/>
              </a:ext>
            </a:extLst>
          </p:cNvPr>
          <p:cNvGrpSpPr>
            <a:grpSpLocks/>
          </p:cNvGrpSpPr>
          <p:nvPr/>
        </p:nvGrpSpPr>
        <p:grpSpPr bwMode="auto">
          <a:xfrm>
            <a:off x="152400" y="5054600"/>
            <a:ext cx="1752600" cy="1125537"/>
            <a:chOff x="1966913" y="5575468"/>
            <a:chExt cx="1752600" cy="1125950"/>
          </a:xfrm>
        </p:grpSpPr>
        <p:sp>
          <p:nvSpPr>
            <p:cNvPr id="8" name="TextBox 1">
              <a:extLst>
                <a:ext uri="{FF2B5EF4-FFF2-40B4-BE49-F238E27FC236}">
                  <a16:creationId xmlns:a16="http://schemas.microsoft.com/office/drawing/2014/main" id="{ED34F002-0847-378D-D9BF-6618722A8514}"/>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B841BA55-96DE-3373-FF58-E9BB6A13482D}"/>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a:extLst>
              <a:ext uri="{FF2B5EF4-FFF2-40B4-BE49-F238E27FC236}">
                <a16:creationId xmlns:a16="http://schemas.microsoft.com/office/drawing/2014/main" id="{D1DCB271-A5C5-5CFC-F44C-1709495A03DB}"/>
              </a:ext>
            </a:extLst>
          </p:cNvPr>
          <p:cNvSpPr>
            <a:spLocks noChangeArrowheads="1"/>
          </p:cNvSpPr>
          <p:nvPr/>
        </p:nvSpPr>
        <p:spPr bwMode="auto">
          <a:xfrm>
            <a:off x="127000" y="13335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L F D P</a:t>
            </a:r>
          </a:p>
        </p:txBody>
      </p:sp>
      <p:sp>
        <p:nvSpPr>
          <p:cNvPr id="25603" name="Rectangle 2">
            <a:extLst>
              <a:ext uri="{FF2B5EF4-FFF2-40B4-BE49-F238E27FC236}">
                <a16:creationId xmlns:a16="http://schemas.microsoft.com/office/drawing/2014/main" id="{2131AF5D-47AA-3EF6-9C69-A62C0136D751}"/>
              </a:ext>
            </a:extLst>
          </p:cNvPr>
          <p:cNvSpPr>
            <a:spLocks noChangeArrowheads="1"/>
          </p:cNvSpPr>
          <p:nvPr/>
        </p:nvSpPr>
        <p:spPr bwMode="auto">
          <a:xfrm>
            <a:off x="152400" y="4419600"/>
            <a:ext cx="89916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sz="2100" dirty="0">
                <a:solidFill>
                  <a:schemeClr val="accent2">
                    <a:lumMod val="60000"/>
                    <a:lumOff val="40000"/>
                  </a:schemeClr>
                </a:solidFill>
                <a:latin typeface="Helvetica" pitchFamily="2" charset="0"/>
              </a:rPr>
              <a:t>16 ha grid dedicated to long-term study of biota and processes</a:t>
            </a:r>
          </a:p>
          <a:p>
            <a:pPr>
              <a:spcBef>
                <a:spcPct val="0"/>
              </a:spcBef>
              <a:buSzTx/>
            </a:pPr>
            <a:r>
              <a:rPr lang="en-US" altLang="en-US" sz="2100" dirty="0">
                <a:solidFill>
                  <a:schemeClr val="accent2">
                    <a:lumMod val="60000"/>
                    <a:lumOff val="40000"/>
                  </a:schemeClr>
                </a:solidFill>
                <a:latin typeface="Helvetica" pitchFamily="2" charset="0"/>
              </a:rPr>
              <a:t>Circular plots (3 m radius)</a:t>
            </a:r>
          </a:p>
          <a:p>
            <a:pPr>
              <a:spcBef>
                <a:spcPct val="0"/>
              </a:spcBef>
              <a:buSzTx/>
            </a:pPr>
            <a:r>
              <a:rPr lang="en-US" altLang="en-US" sz="2100" dirty="0">
                <a:solidFill>
                  <a:schemeClr val="accent2">
                    <a:lumMod val="60000"/>
                    <a:lumOff val="40000"/>
                  </a:schemeClr>
                </a:solidFill>
                <a:latin typeface="Helvetica" pitchFamily="2" charset="0"/>
              </a:rPr>
              <a:t>60 m inter-plot spacing of 40 points (large circles)</a:t>
            </a:r>
          </a:p>
          <a:p>
            <a:pPr>
              <a:spcBef>
                <a:spcPct val="0"/>
              </a:spcBef>
              <a:buSzTx/>
            </a:pPr>
            <a:r>
              <a:rPr lang="en-US" altLang="en-US" sz="2100" dirty="0">
                <a:solidFill>
                  <a:schemeClr val="accent2">
                    <a:lumMod val="60000"/>
                    <a:lumOff val="40000"/>
                  </a:schemeClr>
                </a:solidFill>
                <a:latin typeface="Helvetica" pitchFamily="2" charset="0"/>
              </a:rPr>
              <a:t>Three major hurricanes: Hugo [1989], Georges [1998], Maria [2017]</a:t>
            </a:r>
          </a:p>
        </p:txBody>
      </p:sp>
      <p:pic>
        <p:nvPicPr>
          <p:cNvPr id="25604" name="Picture 3">
            <a:extLst>
              <a:ext uri="{FF2B5EF4-FFF2-40B4-BE49-F238E27FC236}">
                <a16:creationId xmlns:a16="http://schemas.microsoft.com/office/drawing/2014/main" id="{4812AD51-0B0F-EE5D-5BF4-226FBF5AA214}"/>
              </a:ext>
            </a:extLst>
          </p:cNvPr>
          <p:cNvPicPr>
            <a:picLocks noChangeAspect="1"/>
          </p:cNvPicPr>
          <p:nvPr/>
        </p:nvPicPr>
        <p:blipFill>
          <a:blip r:embed="rId3">
            <a:extLst>
              <a:ext uri="{28A0092B-C50C-407E-A947-70E740481C1C}">
                <a14:useLocalDpi xmlns:a14="http://schemas.microsoft.com/office/drawing/2010/main" val="0"/>
              </a:ext>
            </a:extLst>
          </a:blip>
          <a:srcRect l="4787" r="5856"/>
          <a:stretch>
            <a:fillRect/>
          </a:stretch>
        </p:blipFill>
        <p:spPr bwMode="auto">
          <a:xfrm>
            <a:off x="990600" y="1068388"/>
            <a:ext cx="4267200" cy="32146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737DA8-D311-925F-61DD-A01257A3BF04}"/>
              </a:ext>
            </a:extLst>
          </p:cNvPr>
          <p:cNvSpPr txBox="1"/>
          <p:nvPr/>
        </p:nvSpPr>
        <p:spPr>
          <a:xfrm>
            <a:off x="5740400" y="990600"/>
            <a:ext cx="2428875" cy="3292475"/>
          </a:xfrm>
          <a:prstGeom prst="rect">
            <a:avLst/>
          </a:prstGeom>
          <a:solidFill>
            <a:schemeClr val="bg2">
              <a:lumMod val="40000"/>
              <a:lumOff val="60000"/>
            </a:schemeClr>
          </a:solidFill>
          <a:ln w="76200">
            <a:solidFill>
              <a:schemeClr val="tx1"/>
            </a:solidFill>
          </a:ln>
        </p:spPr>
        <p:txBody>
          <a:bodyPr>
            <a:spAutoFit/>
          </a:bodyPr>
          <a:lstStyle/>
          <a:p>
            <a:pPr>
              <a:defRPr/>
            </a:pPr>
            <a:endParaRPr lang="en-US" sz="1400" dirty="0">
              <a:solidFill>
                <a:srgbClr val="0000FF"/>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0000FF"/>
                </a:solidFill>
                <a:latin typeface="Helvetica" panose="020B0604020202020204" pitchFamily="34" charset="0"/>
                <a:ea typeface="MS PGothic" panose="020B0600070205080204" pitchFamily="34" charset="-128"/>
              </a:rPr>
              <a:t>Blue — Shade coffee and small-scale agriculture</a:t>
            </a:r>
          </a:p>
          <a:p>
            <a:pPr marL="285750" indent="-285750">
              <a:buFont typeface="Arial" panose="020B0604020202020204" pitchFamily="34" charset="0"/>
              <a:buChar char="•"/>
              <a:defRPr/>
            </a:pPr>
            <a:endParaRPr lang="en-US" sz="1800" dirty="0">
              <a:solidFill>
                <a:srgbClr val="0000FF"/>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FFFF00"/>
                </a:solidFill>
                <a:latin typeface="Helvetica" panose="020B0604020202020204" pitchFamily="34" charset="0"/>
                <a:ea typeface="MS PGothic" panose="020B0600070205080204" pitchFamily="34" charset="-128"/>
              </a:rPr>
              <a:t>Yellow — intensive logging and agriculture</a:t>
            </a:r>
          </a:p>
          <a:p>
            <a:pPr marL="285750" indent="-285750">
              <a:buFont typeface="Arial" panose="020B0604020202020204" pitchFamily="34" charset="0"/>
              <a:buChar char="•"/>
              <a:defRPr/>
            </a:pPr>
            <a:endParaRPr lang="en-US" sz="1800" dirty="0">
              <a:solidFill>
                <a:srgbClr val="FFFF00"/>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FF0000"/>
                </a:solidFill>
                <a:latin typeface="Helvetica" panose="020B0604020202020204" pitchFamily="34" charset="0"/>
                <a:ea typeface="MS PGothic" panose="020B0600070205080204" pitchFamily="34" charset="-128"/>
              </a:rPr>
              <a:t>Red — Light selective logging</a:t>
            </a:r>
          </a:p>
          <a:p>
            <a:pPr>
              <a:defRPr/>
            </a:pPr>
            <a:endParaRPr lang="en-US" sz="1400" dirty="0">
              <a:solidFill>
                <a:srgbClr val="FF0000"/>
              </a:solidFill>
              <a:latin typeface="Helvetica" panose="020B0604020202020204" pitchFamily="34" charset="0"/>
              <a:ea typeface="MS PGothic" panose="020B0600070205080204" pitchFamily="34" charset="-128"/>
            </a:endParaRPr>
          </a:p>
        </p:txBody>
      </p:sp>
      <p:grpSp>
        <p:nvGrpSpPr>
          <p:cNvPr id="2" name="Group 1">
            <a:extLst>
              <a:ext uri="{FF2B5EF4-FFF2-40B4-BE49-F238E27FC236}">
                <a16:creationId xmlns:a16="http://schemas.microsoft.com/office/drawing/2014/main" id="{7846BDA5-E5E0-E81D-4194-291CBBC8642A}"/>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687E34C3-0A1C-B92E-6F3E-1AE580EEC241}"/>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4DF152A8-E7E2-26AD-D39B-CFB0CB2D30CE}"/>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10452CED-6E89-DA11-854E-1BA00C2DA62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F6671B9C-7FFE-87EC-CEBF-0A85E60B6F11}"/>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6DF7A1E5-DBC9-59B2-4A28-B90B9B542D76}"/>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1853A782-E829-8267-5977-61007E91147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62DED618-0B62-4BCC-4300-8BCC8CC0D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23914"/>
            <a:ext cx="2372795" cy="492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2">
            <a:extLst>
              <a:ext uri="{FF2B5EF4-FFF2-40B4-BE49-F238E27FC236}">
                <a16:creationId xmlns:a16="http://schemas.microsoft.com/office/drawing/2014/main" id="{4C2E9435-F9A3-AE4C-A732-D2D13CBD3E82}"/>
              </a:ext>
            </a:extLst>
          </p:cNvPr>
          <p:cNvSpPr>
            <a:spLocks noChangeArrowheads="1"/>
          </p:cNvSpPr>
          <p:nvPr/>
        </p:nvSpPr>
        <p:spPr bwMode="auto">
          <a:xfrm>
            <a:off x="76200" y="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Predictions for Density in 2023</a:t>
            </a:r>
          </a:p>
        </p:txBody>
      </p:sp>
      <p:sp>
        <p:nvSpPr>
          <p:cNvPr id="8" name="TextBox 7">
            <a:extLst>
              <a:ext uri="{FF2B5EF4-FFF2-40B4-BE49-F238E27FC236}">
                <a16:creationId xmlns:a16="http://schemas.microsoft.com/office/drawing/2014/main" id="{165BA53E-4DC0-8F70-3453-213D48662714}"/>
              </a:ext>
            </a:extLst>
          </p:cNvPr>
          <p:cNvSpPr txBox="1"/>
          <p:nvPr/>
        </p:nvSpPr>
        <p:spPr>
          <a:xfrm>
            <a:off x="3657600" y="2246313"/>
            <a:ext cx="5181600" cy="2369880"/>
          </a:xfrm>
          <a:prstGeom prst="rect">
            <a:avLst/>
          </a:prstGeom>
          <a:noFill/>
        </p:spPr>
        <p:txBody>
          <a:bodyPr>
            <a:spAutoFit/>
          </a:bodyPr>
          <a:lstStyle/>
          <a:p>
            <a:pPr>
              <a:defRPr/>
            </a:pPr>
            <a:r>
              <a:rPr lang="en-US" altLang="en-US" dirty="0">
                <a:solidFill>
                  <a:srgbClr val="CCFFFF"/>
                </a:solidFill>
              </a:rPr>
              <a:t>Long-Term Trend vs Hurricane-Specific Response</a:t>
            </a:r>
          </a:p>
          <a:p>
            <a:pPr>
              <a:defRPr/>
            </a:pPr>
            <a:endParaRPr lang="en-US" altLang="en-US" dirty="0">
              <a:solidFill>
                <a:srgbClr val="CCFFFF"/>
              </a:solidFill>
            </a:endParaRPr>
          </a:p>
          <a:p>
            <a:pPr>
              <a:defRPr/>
            </a:pPr>
            <a:endParaRPr lang="en-US" altLang="en-US" sz="800" dirty="0">
              <a:solidFill>
                <a:srgbClr val="CCFFFF"/>
              </a:solidFill>
            </a:endParaRPr>
          </a:p>
          <a:p>
            <a:pPr marL="457200" indent="-457200">
              <a:buFont typeface="Arial" panose="020B0604020202020204" pitchFamily="34" charset="0"/>
              <a:buChar char="•"/>
              <a:defRPr/>
            </a:pPr>
            <a:r>
              <a:rPr lang="en-US" altLang="en-US" dirty="0">
                <a:solidFill>
                  <a:srgbClr val="F3F2CD"/>
                </a:solidFill>
              </a:rPr>
              <a:t>Increase?</a:t>
            </a:r>
            <a:endParaRPr lang="en-US" dirty="0">
              <a:solidFill>
                <a:srgbClr val="F3F2CD"/>
              </a:solidFill>
            </a:endParaRPr>
          </a:p>
          <a:p>
            <a:pPr marL="457200" indent="-457200">
              <a:buFont typeface="Arial" panose="020B0604020202020204" pitchFamily="34" charset="0"/>
              <a:buChar char="•"/>
              <a:defRPr/>
            </a:pPr>
            <a:r>
              <a:rPr lang="en-US" dirty="0">
                <a:solidFill>
                  <a:srgbClr val="F3F2CD"/>
                </a:solidFill>
              </a:rPr>
              <a:t>Decrease?</a:t>
            </a:r>
          </a:p>
        </p:txBody>
      </p:sp>
      <p:grpSp>
        <p:nvGrpSpPr>
          <p:cNvPr id="2" name="Group 1">
            <a:extLst>
              <a:ext uri="{FF2B5EF4-FFF2-40B4-BE49-F238E27FC236}">
                <a16:creationId xmlns:a16="http://schemas.microsoft.com/office/drawing/2014/main" id="{C7298E8C-718E-D5B4-3D39-AE6CF72C857E}"/>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71C2FCF9-8E8E-1B36-70E4-8BFCD97BE769}"/>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C3E9CFE8-F2DE-435B-25AD-7049646CFF6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42280347-BCF1-237C-A72B-DA0C95B51B0B}"/>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B692A842-ED11-C8C2-8B87-F6EA4387D92A}"/>
                </a:ext>
              </a:extLst>
            </p:cNvPr>
            <p:cNvGrpSpPr>
              <a:grpSpLocks/>
            </p:cNvGrpSpPr>
            <p:nvPr/>
          </p:nvGrpSpPr>
          <p:grpSpPr bwMode="auto">
            <a:xfrm>
              <a:off x="152400" y="5580063"/>
              <a:ext cx="1752600" cy="1125537"/>
              <a:chOff x="1966913" y="5575468"/>
              <a:chExt cx="1752600" cy="1125950"/>
            </a:xfrm>
          </p:grpSpPr>
          <p:sp>
            <p:nvSpPr>
              <p:cNvPr id="9" name="TextBox 1">
                <a:extLst>
                  <a:ext uri="{FF2B5EF4-FFF2-40B4-BE49-F238E27FC236}">
                    <a16:creationId xmlns:a16="http://schemas.microsoft.com/office/drawing/2014/main" id="{A0F18C75-50D4-CDF3-E457-E456977FFE19}"/>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0" name="Rectangle 5">
                <a:extLst>
                  <a:ext uri="{FF2B5EF4-FFF2-40B4-BE49-F238E27FC236}">
                    <a16:creationId xmlns:a16="http://schemas.microsoft.com/office/drawing/2014/main" id="{D3EBFEDE-BCDE-F6B4-E41E-65DC9A78EB95}"/>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1" name="TextBox 10">
            <a:extLst>
              <a:ext uri="{FF2B5EF4-FFF2-40B4-BE49-F238E27FC236}">
                <a16:creationId xmlns:a16="http://schemas.microsoft.com/office/drawing/2014/main" id="{8FAA6CD8-928F-83B0-A8E7-94173108B8DF}"/>
              </a:ext>
            </a:extLst>
          </p:cNvPr>
          <p:cNvSpPr txBox="1"/>
          <p:nvPr/>
        </p:nvSpPr>
        <p:spPr>
          <a:xfrm>
            <a:off x="3200400" y="1097608"/>
            <a:ext cx="5943600" cy="646331"/>
          </a:xfrm>
          <a:prstGeom prst="rect">
            <a:avLst/>
          </a:prstGeom>
          <a:noFill/>
        </p:spPr>
        <p:txBody>
          <a:bodyPr wrap="square">
            <a:spAutoFit/>
          </a:bodyPr>
          <a:lstStyle/>
          <a:p>
            <a:pPr algn="ctr"/>
            <a:r>
              <a:rPr lang="en-US" sz="3600" dirty="0">
                <a:solidFill>
                  <a:schemeClr val="accent2">
                    <a:lumMod val="60000"/>
                    <a:lumOff val="40000"/>
                  </a:schemeClr>
                </a:solidFill>
              </a:rPr>
              <a:t>Gastropods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442853B8-C772-45FA-BCB4-FC270C243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838200"/>
            <a:ext cx="32734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83377510-A869-AFAE-9C7B-1C695FE8C534}"/>
              </a:ext>
            </a:extLst>
          </p:cNvPr>
          <p:cNvSpPr>
            <a:spLocks noChangeArrowheads="1"/>
          </p:cNvSpPr>
          <p:nvPr/>
        </p:nvSpPr>
        <p:spPr bwMode="auto">
          <a:xfrm>
            <a:off x="127000" y="13335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Predictions for Density in 2023</a:t>
            </a:r>
          </a:p>
        </p:txBody>
      </p:sp>
      <p:sp>
        <p:nvSpPr>
          <p:cNvPr id="9" name="TextBox 8">
            <a:extLst>
              <a:ext uri="{FF2B5EF4-FFF2-40B4-BE49-F238E27FC236}">
                <a16:creationId xmlns:a16="http://schemas.microsoft.com/office/drawing/2014/main" id="{4108CDB1-AA4D-169E-96F3-FF81277DF6A5}"/>
              </a:ext>
            </a:extLst>
          </p:cNvPr>
          <p:cNvSpPr txBox="1"/>
          <p:nvPr/>
        </p:nvSpPr>
        <p:spPr>
          <a:xfrm>
            <a:off x="4572000" y="2098675"/>
            <a:ext cx="4572000" cy="2800767"/>
          </a:xfrm>
          <a:prstGeom prst="rect">
            <a:avLst/>
          </a:prstGeom>
          <a:noFill/>
        </p:spPr>
        <p:txBody>
          <a:bodyPr>
            <a:spAutoFit/>
          </a:bodyPr>
          <a:lstStyle/>
          <a:p>
            <a:pPr>
              <a:defRPr/>
            </a:pPr>
            <a:r>
              <a:rPr lang="en-US" altLang="en-US" dirty="0">
                <a:solidFill>
                  <a:srgbClr val="CCFFFF"/>
                </a:solidFill>
              </a:rPr>
              <a:t>Long-Term Trend vs Hurricane-Specific Response</a:t>
            </a:r>
          </a:p>
          <a:p>
            <a:pPr>
              <a:defRPr/>
            </a:pPr>
            <a:endParaRPr lang="en-US" altLang="en-US" dirty="0">
              <a:solidFill>
                <a:srgbClr val="CCFFFF"/>
              </a:solidFill>
            </a:endParaRPr>
          </a:p>
          <a:p>
            <a:pPr>
              <a:defRPr/>
            </a:pPr>
            <a:endParaRPr lang="en-US" altLang="en-US" sz="800" dirty="0">
              <a:solidFill>
                <a:srgbClr val="CCFFFF"/>
              </a:solidFill>
            </a:endParaRPr>
          </a:p>
          <a:p>
            <a:pPr marL="687388" indent="-249238">
              <a:buFont typeface="Arial" panose="020B0604020202020204" pitchFamily="34" charset="0"/>
              <a:buChar char="•"/>
              <a:defRPr/>
            </a:pPr>
            <a:r>
              <a:rPr lang="en-US" altLang="en-US" dirty="0">
                <a:solidFill>
                  <a:srgbClr val="F3F2CD"/>
                </a:solidFill>
              </a:rPr>
              <a:t>Increase?</a:t>
            </a:r>
            <a:endParaRPr lang="en-US" dirty="0">
              <a:solidFill>
                <a:srgbClr val="F3F2CD"/>
              </a:solidFill>
            </a:endParaRPr>
          </a:p>
          <a:p>
            <a:pPr marL="687388" indent="-249238">
              <a:buFont typeface="Arial" panose="020B0604020202020204" pitchFamily="34" charset="0"/>
              <a:buChar char="•"/>
              <a:defRPr/>
            </a:pPr>
            <a:r>
              <a:rPr lang="en-US" dirty="0">
                <a:solidFill>
                  <a:srgbClr val="F3F2CD"/>
                </a:solidFill>
              </a:rPr>
              <a:t>Decrease?</a:t>
            </a:r>
          </a:p>
        </p:txBody>
      </p:sp>
      <p:grpSp>
        <p:nvGrpSpPr>
          <p:cNvPr id="2" name="Group 1">
            <a:extLst>
              <a:ext uri="{FF2B5EF4-FFF2-40B4-BE49-F238E27FC236}">
                <a16:creationId xmlns:a16="http://schemas.microsoft.com/office/drawing/2014/main" id="{BE75C4F2-8E53-4318-9888-9AA6648C120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F7E8EFD1-2973-5CEB-9E26-C253A3FD6C3A}"/>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803EDB19-35C9-516C-F354-5A35E3CF5DAE}"/>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8235871A-2553-D2C1-0EC0-312626C6D46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ED10DB9D-0ECF-0A83-C3E0-FBD751549940}"/>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20F90E00-00AB-C63B-5538-844F13392C0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1" name="Rectangle 5">
                <a:extLst>
                  <a:ext uri="{FF2B5EF4-FFF2-40B4-BE49-F238E27FC236}">
                    <a16:creationId xmlns:a16="http://schemas.microsoft.com/office/drawing/2014/main" id="{93E22609-33BF-043A-EFDA-7580D098DD8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3" name="TextBox 12">
            <a:extLst>
              <a:ext uri="{FF2B5EF4-FFF2-40B4-BE49-F238E27FC236}">
                <a16:creationId xmlns:a16="http://schemas.microsoft.com/office/drawing/2014/main" id="{05400D6C-A5E5-F7F3-FF40-D10328DFD9F7}"/>
              </a:ext>
            </a:extLst>
          </p:cNvPr>
          <p:cNvSpPr txBox="1"/>
          <p:nvPr/>
        </p:nvSpPr>
        <p:spPr>
          <a:xfrm>
            <a:off x="4202113" y="1097608"/>
            <a:ext cx="4941887" cy="646331"/>
          </a:xfrm>
          <a:prstGeom prst="rect">
            <a:avLst/>
          </a:prstGeom>
          <a:noFill/>
        </p:spPr>
        <p:txBody>
          <a:bodyPr wrap="square">
            <a:spAutoFit/>
          </a:bodyPr>
          <a:lstStyle/>
          <a:p>
            <a:pPr algn="ctr"/>
            <a:r>
              <a:rPr lang="en-US" sz="3600" dirty="0">
                <a:solidFill>
                  <a:schemeClr val="accent2">
                    <a:lumMod val="60000"/>
                    <a:lumOff val="40000"/>
                  </a:schemeClr>
                </a:solidFill>
              </a:rPr>
              <a:t>Walking Sticks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5">
            <a:extLst>
              <a:ext uri="{FF2B5EF4-FFF2-40B4-BE49-F238E27FC236}">
                <a16:creationId xmlns:a16="http://schemas.microsoft.com/office/drawing/2014/main" id="{A7B78256-1FFC-C086-00F1-95092A4C37D7}"/>
              </a:ext>
            </a:extLst>
          </p:cNvPr>
          <p:cNvGrpSpPr>
            <a:grpSpLocks/>
          </p:cNvGrpSpPr>
          <p:nvPr/>
        </p:nvGrpSpPr>
        <p:grpSpPr bwMode="auto">
          <a:xfrm>
            <a:off x="2601913" y="838200"/>
            <a:ext cx="3886200" cy="4953000"/>
            <a:chOff x="2819401" y="914400"/>
            <a:chExt cx="3886200" cy="4953000"/>
          </a:xfrm>
        </p:grpSpPr>
        <p:sp>
          <p:nvSpPr>
            <p:cNvPr id="29705" name="Rectangle 3">
              <a:extLst>
                <a:ext uri="{FF2B5EF4-FFF2-40B4-BE49-F238E27FC236}">
                  <a16:creationId xmlns:a16="http://schemas.microsoft.com/office/drawing/2014/main" id="{98A6D64B-B39D-A7CC-9485-0D78DDF84513}"/>
                </a:ext>
              </a:extLst>
            </p:cNvPr>
            <p:cNvSpPr>
              <a:spLocks noChangeArrowheads="1"/>
            </p:cNvSpPr>
            <p:nvPr/>
          </p:nvSpPr>
          <p:spPr bwMode="auto">
            <a:xfrm>
              <a:off x="2819401" y="914400"/>
              <a:ext cx="3886200" cy="4953000"/>
            </a:xfrm>
            <a:prstGeom prst="rect">
              <a:avLst/>
            </a:prstGeom>
            <a:solidFill>
              <a:srgbClr val="FFFFFF"/>
            </a:solidFill>
            <a:ln w="76200" algn="ctr">
              <a:solidFill>
                <a:schemeClr val="tx1"/>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29706" name="Picture 2" descr="C:\Users\MWillig\AppData\Local\Microsoft\Windows\Temporary Internet Files\Content.Outlook\7NFYMDD1\CTE figure.jpg">
              <a:extLst>
                <a:ext uri="{FF2B5EF4-FFF2-40B4-BE49-F238E27FC236}">
                  <a16:creationId xmlns:a16="http://schemas.microsoft.com/office/drawing/2014/main" id="{192446B4-5A87-FF7C-AC63-5C6A108D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19" t="5960" r="-10019" b="-5960"/>
            <a:stretch>
              <a:fillRect/>
            </a:stretch>
          </p:blipFill>
          <p:spPr bwMode="auto">
            <a:xfrm>
              <a:off x="2895600" y="1002651"/>
              <a:ext cx="3757614" cy="486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9B7C60E6-63FE-9FFE-D5D0-1BF008938CC8}"/>
              </a:ext>
            </a:extLst>
          </p:cNvPr>
          <p:cNvSpPr/>
          <p:nvPr/>
        </p:nvSpPr>
        <p:spPr>
          <a:xfrm>
            <a:off x="76200" y="76200"/>
            <a:ext cx="8961438" cy="708025"/>
          </a:xfrm>
          <a:prstGeom prst="rect">
            <a:avLst/>
          </a:prstGeom>
        </p:spPr>
        <p:txBody>
          <a:bodyPr wrap="none">
            <a:spAutoFit/>
          </a:bodyPr>
          <a:lstStyle/>
          <a:p>
            <a:pPr algn="r">
              <a:defRPr/>
            </a:pPr>
            <a:r>
              <a:rPr lang="en-US" sz="4000" dirty="0">
                <a:solidFill>
                  <a:srgbClr val="FAFD00"/>
                </a:solidFill>
                <a:effectLst>
                  <a:outerShdw blurRad="38100" dist="38100" dir="2700000" algn="tl">
                    <a:srgbClr val="000000"/>
                  </a:outerShdw>
                </a:effectLst>
                <a:latin typeface="Helvetica" pitchFamily="84" charset="0"/>
              </a:rPr>
              <a:t>Canopy Trimming Experiment (CTE)</a:t>
            </a:r>
            <a:endParaRPr lang="en-US" sz="4000" dirty="0">
              <a:latin typeface="Helvetica" pitchFamily="84" charset="0"/>
            </a:endParaRPr>
          </a:p>
        </p:txBody>
      </p:sp>
      <p:sp>
        <p:nvSpPr>
          <p:cNvPr id="29700" name="TextBox 1">
            <a:extLst>
              <a:ext uri="{FF2B5EF4-FFF2-40B4-BE49-F238E27FC236}">
                <a16:creationId xmlns:a16="http://schemas.microsoft.com/office/drawing/2014/main" id="{4CAF3338-06C4-B201-9DB1-D1BE66B8F11E}"/>
              </a:ext>
            </a:extLst>
          </p:cNvPr>
          <p:cNvSpPr txBox="1">
            <a:spLocks noChangeArrowheads="1"/>
          </p:cNvSpPr>
          <p:nvPr/>
        </p:nvSpPr>
        <p:spPr bwMode="auto">
          <a:xfrm>
            <a:off x="3006725" y="5186363"/>
            <a:ext cx="30765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r>
              <a:rPr lang="en-US" altLang="en-US" sz="2800" dirty="0">
                <a:solidFill>
                  <a:srgbClr val="0000FF"/>
                </a:solidFill>
                <a:latin typeface="Helvetica" pitchFamily="2" charset="0"/>
              </a:rPr>
              <a:t>Tabonuco Forest</a:t>
            </a:r>
          </a:p>
        </p:txBody>
      </p:sp>
      <p:sp>
        <p:nvSpPr>
          <p:cNvPr id="29701" name="TextBox 1">
            <a:extLst>
              <a:ext uri="{FF2B5EF4-FFF2-40B4-BE49-F238E27FC236}">
                <a16:creationId xmlns:a16="http://schemas.microsoft.com/office/drawing/2014/main" id="{E85792EC-D707-6C85-0A7E-72A397A1798F}"/>
              </a:ext>
            </a:extLst>
          </p:cNvPr>
          <p:cNvSpPr txBox="1">
            <a:spLocks noChangeArrowheads="1"/>
          </p:cNvSpPr>
          <p:nvPr/>
        </p:nvSpPr>
        <p:spPr bwMode="auto">
          <a:xfrm>
            <a:off x="3824288" y="914400"/>
            <a:ext cx="144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2800" dirty="0">
                <a:solidFill>
                  <a:srgbClr val="00B050"/>
                </a:solidFill>
                <a:latin typeface="Helvetica" pitchFamily="2" charset="0"/>
              </a:rPr>
              <a:t>Phase I</a:t>
            </a:r>
          </a:p>
        </p:txBody>
      </p:sp>
      <p:grpSp>
        <p:nvGrpSpPr>
          <p:cNvPr id="2" name="Group 1">
            <a:extLst>
              <a:ext uri="{FF2B5EF4-FFF2-40B4-BE49-F238E27FC236}">
                <a16:creationId xmlns:a16="http://schemas.microsoft.com/office/drawing/2014/main" id="{FFCCF6A7-27B3-DD9A-5526-7ADB6FDE68A0}"/>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C6CEC8CB-2266-B769-6350-926A3B6A8C73}"/>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DDAD9E4D-13CD-FAFD-1E8D-21F3791F419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7A236CC5-9823-8C70-45D9-840D68096CF7}"/>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6C31866C-9114-C6C2-3E29-A87F72975069}"/>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00389A1B-4663-0C88-0D3E-50633F746354}"/>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B482B6FB-F303-A0F3-4F3E-FAE07FBD2EB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DD044F-54FB-193C-1F64-016DFF233101}"/>
              </a:ext>
            </a:extLst>
          </p:cNvPr>
          <p:cNvSpPr/>
          <p:nvPr/>
        </p:nvSpPr>
        <p:spPr>
          <a:xfrm>
            <a:off x="3839680" y="115303"/>
            <a:ext cx="1494320" cy="707886"/>
          </a:xfrm>
          <a:prstGeom prst="rect">
            <a:avLst/>
          </a:prstGeom>
        </p:spPr>
        <p:txBody>
          <a:bodyPr wrap="none">
            <a:spAutoFit/>
          </a:bodyPr>
          <a:lstStyle/>
          <a:p>
            <a:pPr algn="r">
              <a:defRPr/>
            </a:pPr>
            <a:r>
              <a:rPr lang="en-US" sz="4000" dirty="0">
                <a:solidFill>
                  <a:srgbClr val="FAFD00"/>
                </a:solidFill>
                <a:effectLst>
                  <a:outerShdw blurRad="38100" dist="38100" dir="2700000" algn="tl">
                    <a:srgbClr val="000000"/>
                  </a:outerShdw>
                </a:effectLst>
                <a:latin typeface="Helvetica" pitchFamily="84" charset="0"/>
              </a:rPr>
              <a:t>C T E</a:t>
            </a:r>
            <a:endParaRPr lang="en-US" sz="4000" dirty="0">
              <a:latin typeface="Helvetica" pitchFamily="84" charset="0"/>
            </a:endParaRPr>
          </a:p>
        </p:txBody>
      </p:sp>
      <p:grpSp>
        <p:nvGrpSpPr>
          <p:cNvPr id="10" name="Group 9">
            <a:extLst>
              <a:ext uri="{FF2B5EF4-FFF2-40B4-BE49-F238E27FC236}">
                <a16:creationId xmlns:a16="http://schemas.microsoft.com/office/drawing/2014/main" id="{DB01470C-4B7A-D6E9-9FEF-E030123D28B4}"/>
              </a:ext>
            </a:extLst>
          </p:cNvPr>
          <p:cNvGrpSpPr/>
          <p:nvPr/>
        </p:nvGrpSpPr>
        <p:grpSpPr>
          <a:xfrm>
            <a:off x="2678113" y="873280"/>
            <a:ext cx="3798887" cy="4841719"/>
            <a:chOff x="2601913" y="914400"/>
            <a:chExt cx="3886200" cy="4953000"/>
          </a:xfrm>
        </p:grpSpPr>
        <p:grpSp>
          <p:nvGrpSpPr>
            <p:cNvPr id="31745" name="Group 5">
              <a:extLst>
                <a:ext uri="{FF2B5EF4-FFF2-40B4-BE49-F238E27FC236}">
                  <a16:creationId xmlns:a16="http://schemas.microsoft.com/office/drawing/2014/main" id="{D9E97504-F693-14E3-32AE-F6B7810AC2E8}"/>
                </a:ext>
              </a:extLst>
            </p:cNvPr>
            <p:cNvGrpSpPr>
              <a:grpSpLocks/>
            </p:cNvGrpSpPr>
            <p:nvPr/>
          </p:nvGrpSpPr>
          <p:grpSpPr bwMode="auto">
            <a:xfrm>
              <a:off x="2601913" y="914400"/>
              <a:ext cx="3886200" cy="4953000"/>
              <a:chOff x="2819401" y="914400"/>
              <a:chExt cx="3886200" cy="4953000"/>
            </a:xfrm>
          </p:grpSpPr>
          <p:sp>
            <p:nvSpPr>
              <p:cNvPr id="31755" name="Rectangle 3">
                <a:extLst>
                  <a:ext uri="{FF2B5EF4-FFF2-40B4-BE49-F238E27FC236}">
                    <a16:creationId xmlns:a16="http://schemas.microsoft.com/office/drawing/2014/main" id="{E271FE61-7089-C925-9B6F-B9674B5DE96A}"/>
                  </a:ext>
                </a:extLst>
              </p:cNvPr>
              <p:cNvSpPr>
                <a:spLocks noChangeArrowheads="1"/>
              </p:cNvSpPr>
              <p:nvPr/>
            </p:nvSpPr>
            <p:spPr bwMode="auto">
              <a:xfrm>
                <a:off x="2819401" y="914400"/>
                <a:ext cx="3886200" cy="4953000"/>
              </a:xfrm>
              <a:prstGeom prst="rect">
                <a:avLst/>
              </a:prstGeom>
              <a:solidFill>
                <a:srgbClr val="FFFFFF"/>
              </a:solidFill>
              <a:ln w="76200" algn="ctr">
                <a:solidFill>
                  <a:schemeClr val="tx1"/>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31756" name="Picture 2" descr="C:\Users\MWillig\AppData\Local\Microsoft\Windows\Temporary Internet Files\Content.Outlook\7NFYMDD1\CTE figure.jpg">
                <a:extLst>
                  <a:ext uri="{FF2B5EF4-FFF2-40B4-BE49-F238E27FC236}">
                    <a16:creationId xmlns:a16="http://schemas.microsoft.com/office/drawing/2014/main" id="{DFC03E23-72EB-1632-5D07-889384BB6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19" t="5960" r="-10019" b="-5960"/>
              <a:stretch>
                <a:fillRect/>
              </a:stretch>
            </p:blipFill>
            <p:spPr bwMode="auto">
              <a:xfrm>
                <a:off x="2895600" y="1002651"/>
                <a:ext cx="3757614" cy="486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31748" name="TextBox 1">
              <a:extLst>
                <a:ext uri="{FF2B5EF4-FFF2-40B4-BE49-F238E27FC236}">
                  <a16:creationId xmlns:a16="http://schemas.microsoft.com/office/drawing/2014/main" id="{BD57F11F-113F-412F-9287-15BAB8C52EBD}"/>
                </a:ext>
              </a:extLst>
            </p:cNvPr>
            <p:cNvSpPr txBox="1">
              <a:spLocks noChangeArrowheads="1"/>
            </p:cNvSpPr>
            <p:nvPr/>
          </p:nvSpPr>
          <p:spPr bwMode="auto">
            <a:xfrm>
              <a:off x="3006725" y="5186363"/>
              <a:ext cx="30765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r>
                <a:rPr lang="en-US" altLang="en-US" sz="2800" dirty="0">
                  <a:solidFill>
                    <a:srgbClr val="0000FF"/>
                  </a:solidFill>
                  <a:latin typeface="Helvetica" pitchFamily="2" charset="0"/>
                </a:rPr>
                <a:t>Tabonuco Forest</a:t>
              </a:r>
            </a:p>
          </p:txBody>
        </p:sp>
        <p:sp>
          <p:nvSpPr>
            <p:cNvPr id="31749" name="Rectangle 1">
              <a:extLst>
                <a:ext uri="{FF2B5EF4-FFF2-40B4-BE49-F238E27FC236}">
                  <a16:creationId xmlns:a16="http://schemas.microsoft.com/office/drawing/2014/main" id="{C719D211-990F-0034-5E66-A58538FD0A49}"/>
                </a:ext>
              </a:extLst>
            </p:cNvPr>
            <p:cNvSpPr>
              <a:spLocks noChangeArrowheads="1"/>
            </p:cNvSpPr>
            <p:nvPr/>
          </p:nvSpPr>
          <p:spPr bwMode="auto">
            <a:xfrm>
              <a:off x="4522788" y="1900238"/>
              <a:ext cx="1066800" cy="1490662"/>
            </a:xfrm>
            <a:prstGeom prst="rect">
              <a:avLst/>
            </a:prstGeom>
            <a:solidFill>
              <a:srgbClr val="FF0000">
                <a:alpha val="39999"/>
              </a:srgbClr>
            </a:solidFill>
            <a:ln w="12700" algn="ctr">
              <a:solidFill>
                <a:schemeClr val="tx1"/>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sp>
          <p:nvSpPr>
            <p:cNvPr id="31750" name="Rectangle 12">
              <a:extLst>
                <a:ext uri="{FF2B5EF4-FFF2-40B4-BE49-F238E27FC236}">
                  <a16:creationId xmlns:a16="http://schemas.microsoft.com/office/drawing/2014/main" id="{1F477C68-330D-B2E8-3282-45500F03A84A}"/>
                </a:ext>
              </a:extLst>
            </p:cNvPr>
            <p:cNvSpPr>
              <a:spLocks noChangeArrowheads="1"/>
            </p:cNvSpPr>
            <p:nvPr/>
          </p:nvSpPr>
          <p:spPr bwMode="auto">
            <a:xfrm>
              <a:off x="3429000" y="3390900"/>
              <a:ext cx="1093788" cy="1539875"/>
            </a:xfrm>
            <a:prstGeom prst="rect">
              <a:avLst/>
            </a:prstGeom>
            <a:solidFill>
              <a:srgbClr val="FF0000">
                <a:alpha val="39999"/>
              </a:srgbClr>
            </a:solidFill>
            <a:ln w="12700" algn="ctr">
              <a:solidFill>
                <a:schemeClr val="tx1"/>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sp>
          <p:nvSpPr>
            <p:cNvPr id="31751" name="Rectangle 2">
              <a:extLst>
                <a:ext uri="{FF2B5EF4-FFF2-40B4-BE49-F238E27FC236}">
                  <a16:creationId xmlns:a16="http://schemas.microsoft.com/office/drawing/2014/main" id="{61BAF4AA-713C-5F2D-1B86-162BE80EF28D}"/>
                </a:ext>
              </a:extLst>
            </p:cNvPr>
            <p:cNvSpPr>
              <a:spLocks noChangeArrowheads="1"/>
            </p:cNvSpPr>
            <p:nvPr/>
          </p:nvSpPr>
          <p:spPr bwMode="auto">
            <a:xfrm>
              <a:off x="3824288" y="914400"/>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2800" dirty="0">
                  <a:solidFill>
                    <a:srgbClr val="00B050"/>
                  </a:solidFill>
                  <a:latin typeface="Helvetica" pitchFamily="2" charset="0"/>
                </a:rPr>
                <a:t>Phase II</a:t>
              </a:r>
            </a:p>
          </p:txBody>
        </p:sp>
      </p:grpSp>
      <p:grpSp>
        <p:nvGrpSpPr>
          <p:cNvPr id="2" name="Group 1">
            <a:extLst>
              <a:ext uri="{FF2B5EF4-FFF2-40B4-BE49-F238E27FC236}">
                <a16:creationId xmlns:a16="http://schemas.microsoft.com/office/drawing/2014/main" id="{EFFF16E8-A8A6-85CE-6626-24A437AA2A8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11297BE8-9955-5314-24BF-25DC492B4ED3}"/>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EB5D26CB-632C-A212-79B7-E238EB846BD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FE1FB2F3-297C-752A-B747-EEFB509F0E19}"/>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BE7653A4-BC47-7AB8-F53D-D8173BF4A5F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C3D33D77-7A27-6473-A6E6-F4710F37B24E}"/>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B180D799-23A2-456B-E44C-4DD9255B2B42}"/>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A290D149-7B35-0389-0174-113782DF5103}"/>
              </a:ext>
            </a:extLst>
          </p:cNvPr>
          <p:cNvSpPr>
            <a:spLocks noChangeArrowheads="1"/>
          </p:cNvSpPr>
          <p:nvPr/>
        </p:nvSpPr>
        <p:spPr bwMode="auto">
          <a:xfrm>
            <a:off x="685800" y="762000"/>
            <a:ext cx="7696200" cy="4953000"/>
          </a:xfrm>
          <a:prstGeom prst="rect">
            <a:avLst/>
          </a:prstGeom>
          <a:solidFill>
            <a:srgbClr val="FFFFFF"/>
          </a:solidFill>
          <a:ln w="76200" algn="ctr">
            <a:solidFill>
              <a:schemeClr val="tx1"/>
            </a:solidFill>
            <a:round/>
            <a:headEnd/>
            <a:tailEnd/>
          </a:ln>
        </p:spPr>
        <p:txBody>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r">
              <a:spcBef>
                <a:spcPct val="0"/>
              </a:spcBef>
              <a:buSzTx/>
              <a:buFontTx/>
              <a:buNone/>
            </a:pPr>
            <a:endParaRPr lang="en-US" altLang="en-US" sz="2800" dirty="0">
              <a:solidFill>
                <a:srgbClr val="F8F8F8"/>
              </a:solidFill>
              <a:latin typeface="Helvetica" pitchFamily="2" charset="0"/>
            </a:endParaRPr>
          </a:p>
        </p:txBody>
      </p:sp>
      <p:grpSp>
        <p:nvGrpSpPr>
          <p:cNvPr id="33796" name="Group 7">
            <a:extLst>
              <a:ext uri="{FF2B5EF4-FFF2-40B4-BE49-F238E27FC236}">
                <a16:creationId xmlns:a16="http://schemas.microsoft.com/office/drawing/2014/main" id="{EC6F0868-5FA5-FBA9-2845-26ECC36B5526}"/>
              </a:ext>
            </a:extLst>
          </p:cNvPr>
          <p:cNvGrpSpPr>
            <a:grpSpLocks/>
          </p:cNvGrpSpPr>
          <p:nvPr/>
        </p:nvGrpSpPr>
        <p:grpSpPr bwMode="auto">
          <a:xfrm>
            <a:off x="1835150" y="1366838"/>
            <a:ext cx="6318250" cy="4195762"/>
            <a:chOff x="1530606" y="1362370"/>
            <a:chExt cx="6317994" cy="4196359"/>
          </a:xfrm>
        </p:grpSpPr>
        <p:pic>
          <p:nvPicPr>
            <p:cNvPr id="33801" name="Picture 1">
              <a:extLst>
                <a:ext uri="{FF2B5EF4-FFF2-40B4-BE49-F238E27FC236}">
                  <a16:creationId xmlns:a16="http://schemas.microsoft.com/office/drawing/2014/main" id="{712C73AD-C620-489E-FA6F-E51AED089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606" y="1374775"/>
              <a:ext cx="3086271" cy="204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
              <a:extLst>
                <a:ext uri="{FF2B5EF4-FFF2-40B4-BE49-F238E27FC236}">
                  <a16:creationId xmlns:a16="http://schemas.microsoft.com/office/drawing/2014/main" id="{67256014-3663-CFC5-88A0-40B87F9E3E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4196" y="1362370"/>
              <a:ext cx="3094404" cy="204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4">
              <a:extLst>
                <a:ext uri="{FF2B5EF4-FFF2-40B4-BE49-F238E27FC236}">
                  <a16:creationId xmlns:a16="http://schemas.microsoft.com/office/drawing/2014/main" id="{FCE52095-1290-25B1-F9C1-6143D8DB17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4075" y="3510473"/>
              <a:ext cx="3090523" cy="204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6">
              <a:extLst>
                <a:ext uri="{FF2B5EF4-FFF2-40B4-BE49-F238E27FC236}">
                  <a16:creationId xmlns:a16="http://schemas.microsoft.com/office/drawing/2014/main" id="{930F2FA4-4C27-8A90-FB1E-728533DBE2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6299" y="3510473"/>
              <a:ext cx="3072301" cy="204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7" name="TextBox 9">
            <a:extLst>
              <a:ext uri="{FF2B5EF4-FFF2-40B4-BE49-F238E27FC236}">
                <a16:creationId xmlns:a16="http://schemas.microsoft.com/office/drawing/2014/main" id="{AC6CB57A-592F-C4E1-C4A7-5F827E9048D7}"/>
              </a:ext>
            </a:extLst>
          </p:cNvPr>
          <p:cNvSpPr txBox="1">
            <a:spLocks noChangeArrowheads="1"/>
          </p:cNvSpPr>
          <p:nvPr/>
        </p:nvSpPr>
        <p:spPr bwMode="auto">
          <a:xfrm>
            <a:off x="2374900" y="842963"/>
            <a:ext cx="2182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2800" dirty="0">
                <a:latin typeface="Helvetica" pitchFamily="2" charset="0"/>
              </a:rPr>
              <a:t>Forest floor</a:t>
            </a:r>
          </a:p>
        </p:txBody>
      </p:sp>
      <p:sp>
        <p:nvSpPr>
          <p:cNvPr id="33798" name="TextBox 17">
            <a:extLst>
              <a:ext uri="{FF2B5EF4-FFF2-40B4-BE49-F238E27FC236}">
                <a16:creationId xmlns:a16="http://schemas.microsoft.com/office/drawing/2014/main" id="{90729D0E-2AFC-0470-B8F9-779B7CAAE8FD}"/>
              </a:ext>
            </a:extLst>
          </p:cNvPr>
          <p:cNvSpPr txBox="1">
            <a:spLocks noChangeArrowheads="1"/>
          </p:cNvSpPr>
          <p:nvPr/>
        </p:nvSpPr>
        <p:spPr bwMode="auto">
          <a:xfrm>
            <a:off x="5227638" y="858838"/>
            <a:ext cx="2643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2800" dirty="0">
                <a:latin typeface="Helvetica" pitchFamily="2" charset="0"/>
              </a:rPr>
              <a:t>Forest canopy</a:t>
            </a:r>
          </a:p>
        </p:txBody>
      </p:sp>
      <p:sp>
        <p:nvSpPr>
          <p:cNvPr id="33799" name="TextBox 18">
            <a:extLst>
              <a:ext uri="{FF2B5EF4-FFF2-40B4-BE49-F238E27FC236}">
                <a16:creationId xmlns:a16="http://schemas.microsoft.com/office/drawing/2014/main" id="{23ADB7E0-2B86-3D26-791C-81BD54EBCEE7}"/>
              </a:ext>
            </a:extLst>
          </p:cNvPr>
          <p:cNvSpPr txBox="1">
            <a:spLocks noChangeArrowheads="1"/>
          </p:cNvSpPr>
          <p:nvPr/>
        </p:nvSpPr>
        <p:spPr bwMode="auto">
          <a:xfrm>
            <a:off x="690563" y="4070350"/>
            <a:ext cx="12255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2800" dirty="0">
                <a:latin typeface="Helvetica" pitchFamily="2" charset="0"/>
              </a:rPr>
              <a:t>1 year</a:t>
            </a:r>
          </a:p>
          <a:p>
            <a:pPr algn="ctr">
              <a:spcBef>
                <a:spcPct val="0"/>
              </a:spcBef>
              <a:buSzTx/>
              <a:buFontTx/>
              <a:buNone/>
            </a:pPr>
            <a:r>
              <a:rPr lang="en-US" altLang="en-US" sz="2800" dirty="0">
                <a:latin typeface="Helvetica" pitchFamily="2" charset="0"/>
              </a:rPr>
              <a:t>later</a:t>
            </a:r>
          </a:p>
        </p:txBody>
      </p:sp>
      <p:sp>
        <p:nvSpPr>
          <p:cNvPr id="33800" name="TextBox 19">
            <a:extLst>
              <a:ext uri="{FF2B5EF4-FFF2-40B4-BE49-F238E27FC236}">
                <a16:creationId xmlns:a16="http://schemas.microsoft.com/office/drawing/2014/main" id="{DB5072F7-6F16-7375-AE10-FD28658B6E98}"/>
              </a:ext>
            </a:extLst>
          </p:cNvPr>
          <p:cNvSpPr txBox="1">
            <a:spLocks noChangeArrowheads="1"/>
          </p:cNvSpPr>
          <p:nvPr/>
        </p:nvSpPr>
        <p:spPr bwMode="auto">
          <a:xfrm>
            <a:off x="795338" y="1676400"/>
            <a:ext cx="101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2800" dirty="0">
                <a:latin typeface="Helvetica" pitchFamily="2" charset="0"/>
              </a:rPr>
              <a:t>Time</a:t>
            </a:r>
          </a:p>
          <a:p>
            <a:pPr algn="ctr">
              <a:spcBef>
                <a:spcPct val="0"/>
              </a:spcBef>
              <a:buSzTx/>
              <a:buFontTx/>
              <a:buNone/>
            </a:pPr>
            <a:r>
              <a:rPr lang="en-US" altLang="en-US" sz="2800" dirty="0">
                <a:latin typeface="Helvetica" pitchFamily="2" charset="0"/>
              </a:rPr>
              <a:t>0</a:t>
            </a:r>
          </a:p>
        </p:txBody>
      </p:sp>
      <p:grpSp>
        <p:nvGrpSpPr>
          <p:cNvPr id="2" name="Group 1">
            <a:extLst>
              <a:ext uri="{FF2B5EF4-FFF2-40B4-BE49-F238E27FC236}">
                <a16:creationId xmlns:a16="http://schemas.microsoft.com/office/drawing/2014/main" id="{A6531BB6-E2C5-97B7-B99E-DE1711DA7ACA}"/>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09B32308-B2AF-5B0B-B1A4-BA453908059F}"/>
                </a:ext>
              </a:extLst>
            </p:cNvPr>
            <p:cNvPicPr>
              <a:picLocks noChangeAspect="1"/>
            </p:cNvPicPr>
            <p:nvPr/>
          </p:nvPicPr>
          <p:blipFill>
            <a:blip r:embed="rId7">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74F1E352-165A-F137-CDE9-2D31C087266D}"/>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0BDDACF8-1718-60D0-DB08-A70234A76377}"/>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5F10EB0A-3848-F0A6-57C9-71C9B29CC228}"/>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11AB3056-7625-E969-88AB-F77AF24D0D79}"/>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8C1BA3EF-AD74-FBFF-8851-8B9B960A2D66}"/>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0" name="Rectangle 9">
            <a:extLst>
              <a:ext uri="{FF2B5EF4-FFF2-40B4-BE49-F238E27FC236}">
                <a16:creationId xmlns:a16="http://schemas.microsoft.com/office/drawing/2014/main" id="{04812A5F-359C-239D-8680-6E6354DA2882}"/>
              </a:ext>
            </a:extLst>
          </p:cNvPr>
          <p:cNvSpPr/>
          <p:nvPr/>
        </p:nvSpPr>
        <p:spPr>
          <a:xfrm>
            <a:off x="3839680" y="76200"/>
            <a:ext cx="1494320" cy="707886"/>
          </a:xfrm>
          <a:prstGeom prst="rect">
            <a:avLst/>
          </a:prstGeom>
        </p:spPr>
        <p:txBody>
          <a:bodyPr wrap="none">
            <a:spAutoFit/>
          </a:bodyPr>
          <a:lstStyle/>
          <a:p>
            <a:pPr algn="r">
              <a:defRPr/>
            </a:pPr>
            <a:r>
              <a:rPr lang="en-US" sz="4000" dirty="0">
                <a:solidFill>
                  <a:srgbClr val="FAFD00"/>
                </a:solidFill>
                <a:effectLst>
                  <a:outerShdw blurRad="38100" dist="38100" dir="2700000" algn="tl">
                    <a:srgbClr val="000000"/>
                  </a:outerShdw>
                </a:effectLst>
                <a:latin typeface="Helvetica" pitchFamily="84" charset="0"/>
              </a:rPr>
              <a:t>C T E</a:t>
            </a:r>
            <a:endParaRPr lang="en-US" sz="4000" dirty="0">
              <a:latin typeface="Helvetica" pitchFamily="8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DD044F-54FB-193C-1F64-016DFF233101}"/>
              </a:ext>
            </a:extLst>
          </p:cNvPr>
          <p:cNvSpPr/>
          <p:nvPr/>
        </p:nvSpPr>
        <p:spPr>
          <a:xfrm>
            <a:off x="211503" y="76200"/>
            <a:ext cx="8826135" cy="707886"/>
          </a:xfrm>
          <a:prstGeom prst="rect">
            <a:avLst/>
          </a:prstGeom>
        </p:spPr>
        <p:txBody>
          <a:bodyPr wrap="none">
            <a:spAutoFit/>
          </a:bodyPr>
          <a:lstStyle/>
          <a:p>
            <a:pPr algn="r">
              <a:defRPr/>
            </a:pPr>
            <a:r>
              <a:rPr lang="en-US" sz="4000" dirty="0">
                <a:solidFill>
                  <a:srgbClr val="FAFD00"/>
                </a:solidFill>
                <a:effectLst>
                  <a:outerShdw blurRad="38100" dist="38100" dir="2700000" algn="tl">
                    <a:srgbClr val="000000"/>
                  </a:outerShdw>
                </a:effectLst>
                <a:latin typeface="Helvetica" pitchFamily="84" charset="0"/>
              </a:rPr>
              <a:t>Long-Term Elevational Plots (LTEP)</a:t>
            </a:r>
            <a:endParaRPr lang="en-US" sz="4000" dirty="0">
              <a:latin typeface="Helvetica" pitchFamily="84" charset="0"/>
            </a:endParaRPr>
          </a:p>
        </p:txBody>
      </p:sp>
      <p:grpSp>
        <p:nvGrpSpPr>
          <p:cNvPr id="2" name="Group 1">
            <a:extLst>
              <a:ext uri="{FF2B5EF4-FFF2-40B4-BE49-F238E27FC236}">
                <a16:creationId xmlns:a16="http://schemas.microsoft.com/office/drawing/2014/main" id="{EFFF16E8-A8A6-85CE-6626-24A437AA2A8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11297BE8-9955-5314-24BF-25DC492B4ED3}"/>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EB5D26CB-632C-A212-79B7-E238EB846BD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FE1FB2F3-297C-752A-B747-EEFB509F0E19}"/>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BE7653A4-BC47-7AB8-F53D-D8173BF4A5F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C3D33D77-7A27-6473-A6E6-F4710F37B24E}"/>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B180D799-23A2-456B-E44C-4DD9255B2B42}"/>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pic>
        <p:nvPicPr>
          <p:cNvPr id="9" name="Picture 17">
            <a:extLst>
              <a:ext uri="{FF2B5EF4-FFF2-40B4-BE49-F238E27FC236}">
                <a16:creationId xmlns:a16="http://schemas.microsoft.com/office/drawing/2014/main" id="{065ECA21-ACA2-5A66-ED00-A7FFE54EA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346" y="836661"/>
            <a:ext cx="5675312" cy="4725939"/>
          </a:xfrm>
          <a:prstGeom prst="rect">
            <a:avLst/>
          </a:prstGeom>
          <a:solidFill>
            <a:schemeClr val="accent2"/>
          </a:solidFill>
          <a:ln w="76200">
            <a:solidFill>
              <a:schemeClr val="bg1"/>
            </a:solidFill>
            <a:miter lim="800000"/>
            <a:headEnd/>
            <a:tailEnd/>
          </a:ln>
        </p:spPr>
      </p:pic>
      <p:pic>
        <p:nvPicPr>
          <p:cNvPr id="11" name="Picture 18">
            <a:extLst>
              <a:ext uri="{FF2B5EF4-FFF2-40B4-BE49-F238E27FC236}">
                <a16:creationId xmlns:a16="http://schemas.microsoft.com/office/drawing/2014/main" id="{E32EEF35-77C3-9077-CCA7-685573934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367" b="4771"/>
          <a:stretch>
            <a:fillRect/>
          </a:stretch>
        </p:blipFill>
        <p:spPr bwMode="auto">
          <a:xfrm>
            <a:off x="954996" y="4639248"/>
            <a:ext cx="1210645" cy="1080553"/>
          </a:xfrm>
          <a:prstGeom prst="rect">
            <a:avLst/>
          </a:prstGeom>
          <a:solidFill>
            <a:schemeClr val="accent2"/>
          </a:solidFill>
          <a:ln w="76200">
            <a:solidFill>
              <a:schemeClr val="bg1"/>
            </a:solidFill>
            <a:miter lim="800000"/>
            <a:headEnd/>
            <a:tailEnd/>
          </a:ln>
        </p:spPr>
      </p:pic>
      <p:pic>
        <p:nvPicPr>
          <p:cNvPr id="13" name="Picture 12">
            <a:extLst>
              <a:ext uri="{FF2B5EF4-FFF2-40B4-BE49-F238E27FC236}">
                <a16:creationId xmlns:a16="http://schemas.microsoft.com/office/drawing/2014/main" id="{5BAB9AF4-B0DD-0C08-411A-EC26DDCD371A}"/>
              </a:ext>
            </a:extLst>
          </p:cNvPr>
          <p:cNvPicPr>
            <a:picLocks noChangeAspect="1"/>
          </p:cNvPicPr>
          <p:nvPr/>
        </p:nvPicPr>
        <p:blipFill rotWithShape="1">
          <a:blip r:embed="rId6">
            <a:extLst>
              <a:ext uri="{28A0092B-C50C-407E-A947-70E740481C1C}">
                <a14:useLocalDpi xmlns:a14="http://schemas.microsoft.com/office/drawing/2010/main" val="0"/>
              </a:ext>
            </a:extLst>
          </a:blip>
          <a:srcRect l="1830" t="22990" r="-1830" b="6393"/>
          <a:stretch/>
        </p:blipFill>
        <p:spPr>
          <a:xfrm>
            <a:off x="7070046" y="2418378"/>
            <a:ext cx="1279786" cy="1294737"/>
          </a:xfrm>
          <a:prstGeom prst="rect">
            <a:avLst/>
          </a:prstGeom>
          <a:ln w="76200">
            <a:solidFill>
              <a:schemeClr val="accent6">
                <a:lumMod val="50000"/>
              </a:schemeClr>
            </a:solidFill>
          </a:ln>
        </p:spPr>
      </p:pic>
      <p:pic>
        <p:nvPicPr>
          <p:cNvPr id="14" name="Picture 13">
            <a:extLst>
              <a:ext uri="{FF2B5EF4-FFF2-40B4-BE49-F238E27FC236}">
                <a16:creationId xmlns:a16="http://schemas.microsoft.com/office/drawing/2014/main" id="{2E7189B8-C41F-CB8F-0CF5-40211C76A02D}"/>
              </a:ext>
            </a:extLst>
          </p:cNvPr>
          <p:cNvPicPr>
            <a:picLocks noChangeAspect="1"/>
          </p:cNvPicPr>
          <p:nvPr/>
        </p:nvPicPr>
        <p:blipFill rotWithShape="1">
          <a:blip r:embed="rId7">
            <a:extLst>
              <a:ext uri="{28A0092B-C50C-407E-A947-70E740481C1C}">
                <a14:useLocalDpi xmlns:a14="http://schemas.microsoft.com/office/drawing/2010/main" val="0"/>
              </a:ext>
            </a:extLst>
          </a:blip>
          <a:srcRect l="11225" r="13775" b="1333"/>
          <a:stretch/>
        </p:blipFill>
        <p:spPr>
          <a:xfrm>
            <a:off x="954996" y="2462843"/>
            <a:ext cx="1285766" cy="1269321"/>
          </a:xfrm>
          <a:prstGeom prst="rect">
            <a:avLst/>
          </a:prstGeom>
          <a:ln w="76200">
            <a:solidFill>
              <a:schemeClr val="accent6">
                <a:lumMod val="50000"/>
              </a:schemeClr>
            </a:solidFill>
          </a:ln>
        </p:spPr>
      </p:pic>
      <p:pic>
        <p:nvPicPr>
          <p:cNvPr id="15" name="Picture 14">
            <a:extLst>
              <a:ext uri="{FF2B5EF4-FFF2-40B4-BE49-F238E27FC236}">
                <a16:creationId xmlns:a16="http://schemas.microsoft.com/office/drawing/2014/main" id="{F0C59675-1AA3-06B1-2DA0-B605F86F0FD3}"/>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r="21249"/>
          <a:stretch/>
        </p:blipFill>
        <p:spPr>
          <a:xfrm>
            <a:off x="7031946" y="4497106"/>
            <a:ext cx="1198698" cy="1227902"/>
          </a:xfrm>
          <a:prstGeom prst="rect">
            <a:avLst/>
          </a:prstGeom>
          <a:ln w="76200">
            <a:solidFill>
              <a:schemeClr val="accent6">
                <a:lumMod val="50000"/>
              </a:schemeClr>
            </a:solidFill>
          </a:ln>
        </p:spPr>
      </p:pic>
      <p:sp>
        <p:nvSpPr>
          <p:cNvPr id="16" name="Rectangle 20">
            <a:extLst>
              <a:ext uri="{FF2B5EF4-FFF2-40B4-BE49-F238E27FC236}">
                <a16:creationId xmlns:a16="http://schemas.microsoft.com/office/drawing/2014/main" id="{8497ACAC-24BC-BF9E-1372-961630C46DB9}"/>
              </a:ext>
            </a:extLst>
          </p:cNvPr>
          <p:cNvSpPr>
            <a:spLocks noChangeArrowheads="1"/>
          </p:cNvSpPr>
          <p:nvPr/>
        </p:nvSpPr>
        <p:spPr bwMode="auto">
          <a:xfrm>
            <a:off x="2332946" y="1447800"/>
            <a:ext cx="455549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4000" i="1" dirty="0">
                <a:solidFill>
                  <a:srgbClr val="FFFFFF"/>
                </a:solidFill>
                <a:latin typeface="Helvetica" pitchFamily="2" charset="0"/>
              </a:rPr>
              <a:t>Synoptic Network for Change</a:t>
            </a:r>
          </a:p>
          <a:p>
            <a:pPr algn="ctr">
              <a:spcBef>
                <a:spcPct val="0"/>
              </a:spcBef>
              <a:buSzTx/>
              <a:buFontTx/>
              <a:buNone/>
            </a:pPr>
            <a:endParaRPr lang="en-US" altLang="en-US" sz="4000" i="1" dirty="0">
              <a:solidFill>
                <a:srgbClr val="FFFFFF"/>
              </a:solidFill>
              <a:latin typeface="Helvetica" pitchFamily="2" charset="0"/>
            </a:endParaRPr>
          </a:p>
          <a:p>
            <a:pPr algn="ctr">
              <a:spcBef>
                <a:spcPct val="0"/>
              </a:spcBef>
              <a:buSzTx/>
              <a:buFontTx/>
              <a:buNone/>
            </a:pPr>
            <a:r>
              <a:rPr lang="en-US" altLang="en-US" sz="2800" i="1" dirty="0">
                <a:solidFill>
                  <a:srgbClr val="FFFF00"/>
                </a:solidFill>
                <a:latin typeface="Helvetica" pitchFamily="2" charset="0"/>
              </a:rPr>
              <a:t>Climate Change</a:t>
            </a:r>
          </a:p>
          <a:p>
            <a:pPr algn="ctr">
              <a:spcBef>
                <a:spcPct val="0"/>
              </a:spcBef>
              <a:buSzTx/>
              <a:buFontTx/>
              <a:buNone/>
            </a:pPr>
            <a:r>
              <a:rPr lang="en-US" altLang="en-US" sz="2800" i="1" dirty="0">
                <a:solidFill>
                  <a:srgbClr val="FFFF00"/>
                </a:solidFill>
                <a:latin typeface="Helvetica" pitchFamily="2" charset="0"/>
              </a:rPr>
              <a:t>and</a:t>
            </a:r>
          </a:p>
          <a:p>
            <a:pPr algn="ctr">
              <a:spcBef>
                <a:spcPct val="0"/>
              </a:spcBef>
              <a:buSzTx/>
              <a:buFontTx/>
              <a:buNone/>
            </a:pPr>
            <a:r>
              <a:rPr lang="en-US" altLang="en-US" sz="2800" i="1" dirty="0">
                <a:solidFill>
                  <a:srgbClr val="FFFF00"/>
                </a:solidFill>
                <a:latin typeface="Helvetica" pitchFamily="2" charset="0"/>
              </a:rPr>
              <a:t>Land Use Change</a:t>
            </a:r>
          </a:p>
        </p:txBody>
      </p:sp>
    </p:spTree>
    <p:extLst>
      <p:ext uri="{BB962C8B-B14F-4D97-AF65-F5344CB8AC3E}">
        <p14:creationId xmlns:p14="http://schemas.microsoft.com/office/powerpoint/2010/main" val="71559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107F08-6F33-A1D8-2F4E-19F5A3C2C4F1}"/>
              </a:ext>
            </a:extLst>
          </p:cNvPr>
          <p:cNvGrpSpPr/>
          <p:nvPr/>
        </p:nvGrpSpPr>
        <p:grpSpPr>
          <a:xfrm>
            <a:off x="7620" y="838200"/>
            <a:ext cx="8854439" cy="4862206"/>
            <a:chOff x="-15240" y="955103"/>
            <a:chExt cx="8854439" cy="4862206"/>
          </a:xfrm>
        </p:grpSpPr>
        <p:pic>
          <p:nvPicPr>
            <p:cNvPr id="6145" name="Picture 5">
              <a:extLst>
                <a:ext uri="{FF2B5EF4-FFF2-40B4-BE49-F238E27FC236}">
                  <a16:creationId xmlns:a16="http://schemas.microsoft.com/office/drawing/2014/main" id="{7ECC27E4-198F-0C49-9C0A-A7DBEA27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33" y="992861"/>
              <a:ext cx="1706533" cy="169123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8">
              <a:extLst>
                <a:ext uri="{FF2B5EF4-FFF2-40B4-BE49-F238E27FC236}">
                  <a16:creationId xmlns:a16="http://schemas.microsoft.com/office/drawing/2014/main" id="{D301F50C-052B-B1D4-8F32-B5319225A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665" y="1006564"/>
              <a:ext cx="1806670" cy="169123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2">
              <a:extLst>
                <a:ext uri="{FF2B5EF4-FFF2-40B4-BE49-F238E27FC236}">
                  <a16:creationId xmlns:a16="http://schemas.microsoft.com/office/drawing/2014/main" id="{5A16CBF0-56FB-5182-B155-C34EC3BD52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0470" y="955103"/>
              <a:ext cx="1888729" cy="179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a:extLst>
                <a:ext uri="{FF2B5EF4-FFF2-40B4-BE49-F238E27FC236}">
                  <a16:creationId xmlns:a16="http://schemas.microsoft.com/office/drawing/2014/main" id="{E931EC25-B445-8D96-3E4E-1B30804B57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 y="2791534"/>
              <a:ext cx="47672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a:extLst>
                <a:ext uri="{FF2B5EF4-FFF2-40B4-BE49-F238E27FC236}">
                  <a16:creationId xmlns:a16="http://schemas.microsoft.com/office/drawing/2014/main" id="{95C650CD-5E6F-A784-61B2-B7DC12A787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21274" y="2805821"/>
              <a:ext cx="37179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107E6E04-EA20-A5BE-21C0-9598D015A089}"/>
              </a:ext>
            </a:extLst>
          </p:cNvPr>
          <p:cNvGrpSpPr/>
          <p:nvPr/>
        </p:nvGrpSpPr>
        <p:grpSpPr>
          <a:xfrm>
            <a:off x="0" y="5867400"/>
            <a:ext cx="9144000" cy="1125537"/>
            <a:chOff x="0" y="5580063"/>
            <a:chExt cx="9144000" cy="1125537"/>
          </a:xfrm>
        </p:grpSpPr>
        <p:pic>
          <p:nvPicPr>
            <p:cNvPr id="4" name="Picture 3">
              <a:extLst>
                <a:ext uri="{FF2B5EF4-FFF2-40B4-BE49-F238E27FC236}">
                  <a16:creationId xmlns:a16="http://schemas.microsoft.com/office/drawing/2014/main" id="{D281E4F7-48A7-8D45-A447-8779E246694D}"/>
                </a:ext>
              </a:extLst>
            </p:cNvPr>
            <p:cNvPicPr>
              <a:picLocks noChangeAspect="1"/>
            </p:cNvPicPr>
            <p:nvPr/>
          </p:nvPicPr>
          <p:blipFill>
            <a:blip r:embed="rId8">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a:extLst>
                <a:ext uri="{FF2B5EF4-FFF2-40B4-BE49-F238E27FC236}">
                  <a16:creationId xmlns:a16="http://schemas.microsoft.com/office/drawing/2014/main" id="{B7843AEC-28E8-7DB1-1BB6-3D4B3F4E3BBF}"/>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08DADA9A-A2C8-BD05-B89F-12A146E43534}"/>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68C23C78-DEC2-C42C-16CC-6B7D00C025D2}"/>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7F8F52BB-E383-A93A-B230-2C8C98E1CE6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E3C5B044-A91A-F47B-0673-B79514920EC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2" name="TextBox 11">
            <a:extLst>
              <a:ext uri="{FF2B5EF4-FFF2-40B4-BE49-F238E27FC236}">
                <a16:creationId xmlns:a16="http://schemas.microsoft.com/office/drawing/2014/main" id="{D6B8810A-9721-8992-75E2-BA93F072EA3C}"/>
              </a:ext>
            </a:extLst>
          </p:cNvPr>
          <p:cNvSpPr txBox="1"/>
          <p:nvPr/>
        </p:nvSpPr>
        <p:spPr>
          <a:xfrm>
            <a:off x="2221230" y="76200"/>
            <a:ext cx="4701540" cy="707886"/>
          </a:xfrm>
          <a:prstGeom prst="rect">
            <a:avLst/>
          </a:prstGeom>
          <a:noFill/>
        </p:spPr>
        <p:txBody>
          <a:bodyPr wrap="square">
            <a:spAutoFit/>
          </a:bodyPr>
          <a:lstStyle/>
          <a:p>
            <a:pPr algn="ctr"/>
            <a:r>
              <a:rPr lang="en-US" sz="4000" dirty="0">
                <a:solidFill>
                  <a:srgbClr val="FAFD00"/>
                </a:solidFill>
                <a:effectLst>
                  <a:outerShdw blurRad="38100" dist="38100" dir="2700000" algn="tl">
                    <a:srgbClr val="000000"/>
                  </a:outerShdw>
                </a:effectLst>
                <a:latin typeface="Helvetica" pitchFamily="84" charset="0"/>
              </a:rPr>
              <a:t>L T E P</a:t>
            </a:r>
            <a:endParaRPr lang="en-US" sz="4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40AA-C448-62C5-7F79-E7567E059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9099"/>
            <a:ext cx="7820025" cy="479431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pic>
        <p:nvPicPr>
          <p:cNvPr id="3" name="Picture 1">
            <a:extLst>
              <a:ext uri="{FF2B5EF4-FFF2-40B4-BE49-F238E27FC236}">
                <a16:creationId xmlns:a16="http://schemas.microsoft.com/office/drawing/2014/main" id="{7788DBDE-3D67-5006-9BD1-1BDC8B12E1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1533"/>
            <a:ext cx="6948488" cy="472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149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CA4E1D9D-76FD-BB29-326B-ECF75897CFF2}"/>
              </a:ext>
            </a:extLst>
          </p:cNvPr>
          <p:cNvSpPr>
            <a:spLocks noChangeArrowheads="1"/>
          </p:cNvSpPr>
          <p:nvPr/>
        </p:nvSpPr>
        <p:spPr bwMode="auto">
          <a:xfrm>
            <a:off x="1" y="152400"/>
            <a:ext cx="9144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5400" dirty="0">
                <a:solidFill>
                  <a:srgbClr val="FFFF00"/>
                </a:solidFill>
                <a:latin typeface="Helvetica" pitchFamily="2" charset="0"/>
              </a:rPr>
              <a:t>Long-Term Ecological</a:t>
            </a:r>
          </a:p>
          <a:p>
            <a:pPr algn="ctr">
              <a:spcBef>
                <a:spcPct val="0"/>
              </a:spcBef>
              <a:buSzTx/>
              <a:buFontTx/>
              <a:buNone/>
            </a:pPr>
            <a:r>
              <a:rPr lang="en-US" altLang="en-US" sz="5400" dirty="0">
                <a:solidFill>
                  <a:srgbClr val="FFFF00"/>
                </a:solidFill>
                <a:latin typeface="Helvetica" pitchFamily="2" charset="0"/>
              </a:rPr>
              <a:t>Research  in Puerto Rico</a:t>
            </a:r>
          </a:p>
        </p:txBody>
      </p:sp>
      <p:sp>
        <p:nvSpPr>
          <p:cNvPr id="7171" name="Rectangle 2">
            <a:extLst>
              <a:ext uri="{FF2B5EF4-FFF2-40B4-BE49-F238E27FC236}">
                <a16:creationId xmlns:a16="http://schemas.microsoft.com/office/drawing/2014/main" id="{41FECD5D-29C1-B315-A8C5-75DD57C84C1E}"/>
              </a:ext>
            </a:extLst>
          </p:cNvPr>
          <p:cNvSpPr>
            <a:spLocks noChangeArrowheads="1"/>
          </p:cNvSpPr>
          <p:nvPr/>
        </p:nvSpPr>
        <p:spPr bwMode="auto">
          <a:xfrm>
            <a:off x="0" y="1905000"/>
            <a:ext cx="906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4800" i="1" dirty="0">
                <a:solidFill>
                  <a:srgbClr val="CCFFFF"/>
                </a:solidFill>
                <a:latin typeface="Helvetica" pitchFamily="2" charset="0"/>
              </a:rPr>
              <a:t>Spatial &amp; Temporal Changes in</a:t>
            </a:r>
          </a:p>
          <a:p>
            <a:pPr algn="ctr">
              <a:spcBef>
                <a:spcPct val="0"/>
              </a:spcBef>
              <a:buSzTx/>
              <a:buFontTx/>
              <a:buNone/>
            </a:pPr>
            <a:r>
              <a:rPr lang="en-US" altLang="en-US" sz="4800" i="1" dirty="0">
                <a:solidFill>
                  <a:srgbClr val="CCFFFF"/>
                </a:solidFill>
                <a:latin typeface="Helvetica" pitchFamily="2" charset="0"/>
              </a:rPr>
              <a:t>Gastropod Biodiversity</a:t>
            </a:r>
          </a:p>
        </p:txBody>
      </p:sp>
      <p:grpSp>
        <p:nvGrpSpPr>
          <p:cNvPr id="5" name="Group 4">
            <a:extLst>
              <a:ext uri="{FF2B5EF4-FFF2-40B4-BE49-F238E27FC236}">
                <a16:creationId xmlns:a16="http://schemas.microsoft.com/office/drawing/2014/main" id="{C952FC20-B9DD-674F-D8FD-1C555FE9EA0A}"/>
              </a:ext>
            </a:extLst>
          </p:cNvPr>
          <p:cNvGrpSpPr/>
          <p:nvPr/>
        </p:nvGrpSpPr>
        <p:grpSpPr>
          <a:xfrm>
            <a:off x="0" y="5867400"/>
            <a:ext cx="9144000" cy="1125537"/>
            <a:chOff x="0" y="5580063"/>
            <a:chExt cx="9144000" cy="1125537"/>
          </a:xfrm>
        </p:grpSpPr>
        <p:pic>
          <p:nvPicPr>
            <p:cNvPr id="6" name="Picture 3">
              <a:extLst>
                <a:ext uri="{FF2B5EF4-FFF2-40B4-BE49-F238E27FC236}">
                  <a16:creationId xmlns:a16="http://schemas.microsoft.com/office/drawing/2014/main" id="{B45F6092-B63C-C95D-F240-7C03C59BB47C}"/>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a:extLst>
                <a:ext uri="{FF2B5EF4-FFF2-40B4-BE49-F238E27FC236}">
                  <a16:creationId xmlns:a16="http://schemas.microsoft.com/office/drawing/2014/main" id="{00AB5DC8-D57A-7896-0B7F-E8E248FF219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8" name="Rectangle 13">
              <a:extLst>
                <a:ext uri="{FF2B5EF4-FFF2-40B4-BE49-F238E27FC236}">
                  <a16:creationId xmlns:a16="http://schemas.microsoft.com/office/drawing/2014/main" id="{8E74DE38-33E7-0697-11F0-D1373CEE5946}"/>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9" name="Group 6">
              <a:extLst>
                <a:ext uri="{FF2B5EF4-FFF2-40B4-BE49-F238E27FC236}">
                  <a16:creationId xmlns:a16="http://schemas.microsoft.com/office/drawing/2014/main" id="{0756E4D3-73DB-992C-A839-B0EBCAFEB4FE}"/>
                </a:ext>
              </a:extLst>
            </p:cNvPr>
            <p:cNvGrpSpPr>
              <a:grpSpLocks/>
            </p:cNvGrpSpPr>
            <p:nvPr/>
          </p:nvGrpSpPr>
          <p:grpSpPr bwMode="auto">
            <a:xfrm>
              <a:off x="152400" y="5580063"/>
              <a:ext cx="1752600" cy="1125537"/>
              <a:chOff x="1966913" y="5575468"/>
              <a:chExt cx="1752600" cy="1125950"/>
            </a:xfrm>
          </p:grpSpPr>
          <p:sp>
            <p:nvSpPr>
              <p:cNvPr id="10" name="TextBox 1">
                <a:extLst>
                  <a:ext uri="{FF2B5EF4-FFF2-40B4-BE49-F238E27FC236}">
                    <a16:creationId xmlns:a16="http://schemas.microsoft.com/office/drawing/2014/main" id="{5FB9950D-0824-3869-F67C-2A6A98B414F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1" name="Rectangle 5">
                <a:extLst>
                  <a:ext uri="{FF2B5EF4-FFF2-40B4-BE49-F238E27FC236}">
                    <a16:creationId xmlns:a16="http://schemas.microsoft.com/office/drawing/2014/main" id="{D375D1FD-C34D-DFEB-E20F-3CD90FC7D937}"/>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2" name="TextBox 11">
            <a:extLst>
              <a:ext uri="{FF2B5EF4-FFF2-40B4-BE49-F238E27FC236}">
                <a16:creationId xmlns:a16="http://schemas.microsoft.com/office/drawing/2014/main" id="{CDE8A53B-8F0E-B14D-471C-C7D27598BA4A}"/>
              </a:ext>
            </a:extLst>
          </p:cNvPr>
          <p:cNvSpPr txBox="1"/>
          <p:nvPr/>
        </p:nvSpPr>
        <p:spPr>
          <a:xfrm>
            <a:off x="0" y="4419600"/>
            <a:ext cx="9144000" cy="1200329"/>
          </a:xfrm>
          <a:prstGeom prst="rect">
            <a:avLst/>
          </a:prstGeom>
          <a:noFill/>
        </p:spPr>
        <p:txBody>
          <a:bodyPr wrap="square">
            <a:spAutoFit/>
          </a:bodyPr>
          <a:lstStyle/>
          <a:p>
            <a:pPr algn="ctr"/>
            <a:r>
              <a:rPr lang="en-US" sz="3600" dirty="0">
                <a:solidFill>
                  <a:schemeClr val="accent2">
                    <a:lumMod val="60000"/>
                    <a:lumOff val="40000"/>
                  </a:schemeClr>
                </a:solidFill>
              </a:rPr>
              <a:t>Global Change</a:t>
            </a:r>
          </a:p>
          <a:p>
            <a:pPr algn="ctr"/>
            <a:r>
              <a:rPr lang="en-US" sz="3600" dirty="0">
                <a:solidFill>
                  <a:schemeClr val="accent2">
                    <a:lumMod val="60000"/>
                    <a:lumOff val="40000"/>
                  </a:schemeClr>
                </a:solidFill>
              </a:rPr>
              <a:t>Warming – Hurricanes – Droughts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Gastropod Populations &amp; Communities</a:t>
            </a:r>
          </a:p>
        </p:txBody>
      </p:sp>
      <p:pic>
        <p:nvPicPr>
          <p:cNvPr id="4" name="Picture 10">
            <a:extLst>
              <a:ext uri="{FF2B5EF4-FFF2-40B4-BE49-F238E27FC236}">
                <a16:creationId xmlns:a16="http://schemas.microsoft.com/office/drawing/2014/main" id="{526077C3-F726-72ED-A334-17047DA86C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561" y="1423056"/>
            <a:ext cx="4155039" cy="35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E1F4B67A-4F82-5536-E1B8-361BD0A119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33600"/>
            <a:ext cx="4038600" cy="350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5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Nutrients</a:t>
            </a:r>
          </a:p>
        </p:txBody>
      </p:sp>
      <p:grpSp>
        <p:nvGrpSpPr>
          <p:cNvPr id="3" name="Group 3">
            <a:extLst>
              <a:ext uri="{FF2B5EF4-FFF2-40B4-BE49-F238E27FC236}">
                <a16:creationId xmlns:a16="http://schemas.microsoft.com/office/drawing/2014/main" id="{53F0F625-7F52-9969-CBA2-25826880E57D}"/>
              </a:ext>
            </a:extLst>
          </p:cNvPr>
          <p:cNvGrpSpPr>
            <a:grpSpLocks/>
          </p:cNvGrpSpPr>
          <p:nvPr/>
        </p:nvGrpSpPr>
        <p:grpSpPr bwMode="auto">
          <a:xfrm>
            <a:off x="228600" y="1327150"/>
            <a:ext cx="4152900" cy="3711575"/>
            <a:chOff x="228600" y="1000780"/>
            <a:chExt cx="4153454" cy="3710919"/>
          </a:xfrm>
        </p:grpSpPr>
        <p:pic>
          <p:nvPicPr>
            <p:cNvPr id="7" name="Picture 4">
              <a:extLst>
                <a:ext uri="{FF2B5EF4-FFF2-40B4-BE49-F238E27FC236}">
                  <a16:creationId xmlns:a16="http://schemas.microsoft.com/office/drawing/2014/main" id="{975D2E69-FF97-92D3-CE2D-109C48107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81428"/>
              <a:ext cx="4153454" cy="3130271"/>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48F06D40-6826-2131-6B7B-0604456E39A6}"/>
                </a:ext>
              </a:extLst>
            </p:cNvPr>
            <p:cNvSpPr txBox="1">
              <a:spLocks noChangeArrowheads="1"/>
            </p:cNvSpPr>
            <p:nvPr/>
          </p:nvSpPr>
          <p:spPr bwMode="auto">
            <a:xfrm>
              <a:off x="1474009" y="1000780"/>
              <a:ext cx="1662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8F8F8"/>
                  </a:solidFill>
                  <a:latin typeface="Helvetica" pitchFamily="2" charset="0"/>
                  <a:ea typeface="MS PGothic" panose="020B0600070205080204" pitchFamily="34" charset="-128"/>
                </a:defRPr>
              </a:lvl1pPr>
              <a:lvl2pPr marL="742950" indent="-285750">
                <a:defRPr sz="2800" b="1">
                  <a:solidFill>
                    <a:srgbClr val="F8F8F8"/>
                  </a:solidFill>
                  <a:latin typeface="Helvetica" pitchFamily="2" charset="0"/>
                  <a:ea typeface="MS PGothic" panose="020B0600070205080204" pitchFamily="34" charset="-128"/>
                </a:defRPr>
              </a:lvl2pPr>
              <a:lvl3pPr marL="1143000" indent="-228600">
                <a:defRPr sz="2800" b="1">
                  <a:solidFill>
                    <a:srgbClr val="F8F8F8"/>
                  </a:solidFill>
                  <a:latin typeface="Helvetica" pitchFamily="2" charset="0"/>
                  <a:ea typeface="MS PGothic" panose="020B0600070205080204" pitchFamily="34" charset="-128"/>
                </a:defRPr>
              </a:lvl3pPr>
              <a:lvl4pPr marL="1600200" indent="-228600">
                <a:defRPr sz="2800" b="1">
                  <a:solidFill>
                    <a:srgbClr val="F8F8F8"/>
                  </a:solidFill>
                  <a:latin typeface="Helvetica" pitchFamily="2" charset="0"/>
                  <a:ea typeface="MS PGothic" panose="020B0600070205080204" pitchFamily="34" charset="-128"/>
                </a:defRPr>
              </a:lvl4pPr>
              <a:lvl5pPr marL="2057400" indent="-228600">
                <a:defRPr sz="2800" b="1">
                  <a:solidFill>
                    <a:srgbClr val="F8F8F8"/>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9pPr>
            </a:lstStyle>
            <a:p>
              <a:r>
                <a:rPr lang="en-US" altLang="en-US" i="1" dirty="0">
                  <a:solidFill>
                    <a:srgbClr val="CCFFFF"/>
                  </a:solidFill>
                </a:rPr>
                <a:t>Nitrogen</a:t>
              </a:r>
            </a:p>
          </p:txBody>
        </p:sp>
      </p:grpSp>
      <p:grpSp>
        <p:nvGrpSpPr>
          <p:cNvPr id="16" name="Group 2">
            <a:extLst>
              <a:ext uri="{FF2B5EF4-FFF2-40B4-BE49-F238E27FC236}">
                <a16:creationId xmlns:a16="http://schemas.microsoft.com/office/drawing/2014/main" id="{031A6BF0-CA91-323D-5DCE-55EFAF9E3F4F}"/>
              </a:ext>
            </a:extLst>
          </p:cNvPr>
          <p:cNvGrpSpPr>
            <a:grpSpLocks/>
          </p:cNvGrpSpPr>
          <p:nvPr/>
        </p:nvGrpSpPr>
        <p:grpSpPr bwMode="auto">
          <a:xfrm>
            <a:off x="4725988" y="1914525"/>
            <a:ext cx="4157662" cy="3724275"/>
            <a:chOff x="4726258" y="2677180"/>
            <a:chExt cx="4157488" cy="3723619"/>
          </a:xfrm>
        </p:grpSpPr>
        <p:pic>
          <p:nvPicPr>
            <p:cNvPr id="17" name="Picture 5">
              <a:extLst>
                <a:ext uri="{FF2B5EF4-FFF2-40B4-BE49-F238E27FC236}">
                  <a16:creationId xmlns:a16="http://schemas.microsoft.com/office/drawing/2014/main" id="{505D13A3-14A0-ACB6-69F5-77F6B45B90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6258" y="3270528"/>
              <a:ext cx="4157488" cy="3130271"/>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8">
              <a:extLst>
                <a:ext uri="{FF2B5EF4-FFF2-40B4-BE49-F238E27FC236}">
                  <a16:creationId xmlns:a16="http://schemas.microsoft.com/office/drawing/2014/main" id="{BE65D85D-1849-6A3C-E9E6-B3A4482FF01A}"/>
                </a:ext>
              </a:extLst>
            </p:cNvPr>
            <p:cNvSpPr txBox="1">
              <a:spLocks noChangeArrowheads="1"/>
            </p:cNvSpPr>
            <p:nvPr/>
          </p:nvSpPr>
          <p:spPr bwMode="auto">
            <a:xfrm>
              <a:off x="6019800" y="2677180"/>
              <a:ext cx="1582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8F8F8"/>
                  </a:solidFill>
                  <a:latin typeface="Helvetica" pitchFamily="2" charset="0"/>
                  <a:ea typeface="MS PGothic" panose="020B0600070205080204" pitchFamily="34" charset="-128"/>
                </a:defRPr>
              </a:lvl1pPr>
              <a:lvl2pPr marL="742950" indent="-285750">
                <a:defRPr sz="2800" b="1">
                  <a:solidFill>
                    <a:srgbClr val="F8F8F8"/>
                  </a:solidFill>
                  <a:latin typeface="Helvetica" pitchFamily="2" charset="0"/>
                  <a:ea typeface="MS PGothic" panose="020B0600070205080204" pitchFamily="34" charset="-128"/>
                </a:defRPr>
              </a:lvl2pPr>
              <a:lvl3pPr marL="1143000" indent="-228600">
                <a:defRPr sz="2800" b="1">
                  <a:solidFill>
                    <a:srgbClr val="F8F8F8"/>
                  </a:solidFill>
                  <a:latin typeface="Helvetica" pitchFamily="2" charset="0"/>
                  <a:ea typeface="MS PGothic" panose="020B0600070205080204" pitchFamily="34" charset="-128"/>
                </a:defRPr>
              </a:lvl3pPr>
              <a:lvl4pPr marL="1600200" indent="-228600">
                <a:defRPr sz="2800" b="1">
                  <a:solidFill>
                    <a:srgbClr val="F8F8F8"/>
                  </a:solidFill>
                  <a:latin typeface="Helvetica" pitchFamily="2" charset="0"/>
                  <a:ea typeface="MS PGothic" panose="020B0600070205080204" pitchFamily="34" charset="-128"/>
                </a:defRPr>
              </a:lvl4pPr>
              <a:lvl5pPr marL="2057400" indent="-228600">
                <a:defRPr sz="2800" b="1">
                  <a:solidFill>
                    <a:srgbClr val="F8F8F8"/>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9pPr>
            </a:lstStyle>
            <a:p>
              <a:r>
                <a:rPr lang="en-US" altLang="en-US" i="1" dirty="0">
                  <a:solidFill>
                    <a:srgbClr val="CCFFFF"/>
                  </a:solidFill>
                </a:rPr>
                <a:t>Calcium</a:t>
              </a:r>
            </a:p>
          </p:txBody>
        </p:sp>
      </p:grpSp>
    </p:spTree>
    <p:extLst>
      <p:ext uri="{BB962C8B-B14F-4D97-AF65-F5344CB8AC3E}">
        <p14:creationId xmlns:p14="http://schemas.microsoft.com/office/powerpoint/2010/main" val="301913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Metacommunities</a:t>
            </a:r>
          </a:p>
        </p:txBody>
      </p:sp>
      <p:grpSp>
        <p:nvGrpSpPr>
          <p:cNvPr id="4" name="Group 30">
            <a:extLst>
              <a:ext uri="{FF2B5EF4-FFF2-40B4-BE49-F238E27FC236}">
                <a16:creationId xmlns:a16="http://schemas.microsoft.com/office/drawing/2014/main" id="{6304444F-9462-F8C3-6BE5-1575CE44FCA6}"/>
              </a:ext>
            </a:extLst>
          </p:cNvPr>
          <p:cNvGrpSpPr>
            <a:grpSpLocks/>
          </p:cNvGrpSpPr>
          <p:nvPr/>
        </p:nvGrpSpPr>
        <p:grpSpPr bwMode="auto">
          <a:xfrm>
            <a:off x="4357370" y="2286000"/>
            <a:ext cx="4533900" cy="3335338"/>
            <a:chOff x="4724400" y="3657600"/>
            <a:chExt cx="4038600" cy="2971800"/>
          </a:xfrm>
        </p:grpSpPr>
        <p:grpSp>
          <p:nvGrpSpPr>
            <p:cNvPr id="5" name="Group 28">
              <a:extLst>
                <a:ext uri="{FF2B5EF4-FFF2-40B4-BE49-F238E27FC236}">
                  <a16:creationId xmlns:a16="http://schemas.microsoft.com/office/drawing/2014/main" id="{D21D659F-9DCB-2A06-0DF7-B9267076006D}"/>
                </a:ext>
              </a:extLst>
            </p:cNvPr>
            <p:cNvGrpSpPr>
              <a:grpSpLocks/>
            </p:cNvGrpSpPr>
            <p:nvPr/>
          </p:nvGrpSpPr>
          <p:grpSpPr bwMode="auto">
            <a:xfrm>
              <a:off x="4724400" y="4191000"/>
              <a:ext cx="4038600" cy="2438400"/>
              <a:chOff x="4800600" y="3886200"/>
              <a:chExt cx="3886200" cy="2350593"/>
            </a:xfrm>
          </p:grpSpPr>
          <p:sp>
            <p:nvSpPr>
              <p:cNvPr id="20" name="Rectangle 12">
                <a:extLst>
                  <a:ext uri="{FF2B5EF4-FFF2-40B4-BE49-F238E27FC236}">
                    <a16:creationId xmlns:a16="http://schemas.microsoft.com/office/drawing/2014/main" id="{B01FE9D9-C311-BBB9-319C-ACEE8F6BBBD2}"/>
                  </a:ext>
                </a:extLst>
              </p:cNvPr>
              <p:cNvSpPr>
                <a:spLocks noChangeArrowheads="1"/>
              </p:cNvSpPr>
              <p:nvPr/>
            </p:nvSpPr>
            <p:spPr bwMode="auto">
              <a:xfrm>
                <a:off x="4800600" y="3886200"/>
                <a:ext cx="3886200" cy="2350593"/>
              </a:xfrm>
              <a:prstGeom prst="rect">
                <a:avLst/>
              </a:prstGeom>
              <a:solidFill>
                <a:srgbClr val="FFFFFF"/>
              </a:solidFill>
              <a:ln w="76200">
                <a:solidFill>
                  <a:schemeClr val="tx2"/>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21" name="Picture 27">
                <a:extLst>
                  <a:ext uri="{FF2B5EF4-FFF2-40B4-BE49-F238E27FC236}">
                    <a16:creationId xmlns:a16="http://schemas.microsoft.com/office/drawing/2014/main" id="{17F7ADBD-74D4-3A3C-226D-2AC6BAB8F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7659" y="4488886"/>
                <a:ext cx="3092450" cy="174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7">
                <a:extLst>
                  <a:ext uri="{FF2B5EF4-FFF2-40B4-BE49-F238E27FC236}">
                    <a16:creationId xmlns:a16="http://schemas.microsoft.com/office/drawing/2014/main" id="{398A35BD-91CE-5A4F-EDF7-BC2B53E20864}"/>
                  </a:ext>
                </a:extLst>
              </p:cNvPr>
              <p:cNvSpPr>
                <a:spLocks noChangeArrowheads="1"/>
              </p:cNvSpPr>
              <p:nvPr/>
            </p:nvSpPr>
            <p:spPr bwMode="auto">
              <a:xfrm>
                <a:off x="5270047" y="4049685"/>
                <a:ext cx="3150053" cy="30134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1800" i="1" dirty="0">
                    <a:solidFill>
                      <a:schemeClr val="tx1"/>
                    </a:solidFill>
                    <a:effectLst>
                      <a:outerShdw blurRad="38100" dist="38100" dir="2700000" algn="tl">
                        <a:srgbClr val="000000"/>
                      </a:outerShdw>
                    </a:effectLst>
                  </a:rPr>
                  <a:t>Mixed Forest vs Palm Forest</a:t>
                </a:r>
              </a:p>
            </p:txBody>
          </p:sp>
        </p:grpSp>
        <p:sp>
          <p:nvSpPr>
            <p:cNvPr id="19" name="Rectangle 18">
              <a:extLst>
                <a:ext uri="{FF2B5EF4-FFF2-40B4-BE49-F238E27FC236}">
                  <a16:creationId xmlns:a16="http://schemas.microsoft.com/office/drawing/2014/main" id="{72CCC76B-F8CC-C140-E5D3-28A2B46F5DA6}"/>
                </a:ext>
              </a:extLst>
            </p:cNvPr>
            <p:cNvSpPr/>
            <p:nvPr/>
          </p:nvSpPr>
          <p:spPr>
            <a:xfrm>
              <a:off x="5212257" y="3657600"/>
              <a:ext cx="3222678" cy="523354"/>
            </a:xfrm>
            <a:prstGeom prst="rect">
              <a:avLst/>
            </a:prstGeom>
          </p:spPr>
          <p:txBody>
            <a:bodyPr wrap="none">
              <a:spAutoFit/>
            </a:bodyPr>
            <a:lstStyle/>
            <a:p>
              <a:pPr algn="ctr">
                <a:defRPr/>
              </a:pPr>
              <a:r>
                <a:rPr lang="en-US" altLang="x-none" i="1" dirty="0">
                  <a:solidFill>
                    <a:srgbClr val="CCFFFF"/>
                  </a:solidFill>
                  <a:effectLst>
                    <a:outerShdw blurRad="38100" dist="38100" dir="2700000" algn="tl">
                      <a:srgbClr val="000000"/>
                    </a:outerShdw>
                  </a:effectLst>
                  <a:latin typeface="Helvetica" charset="0"/>
                  <a:ea typeface="MS PGothic" charset="-128"/>
                </a:rPr>
                <a:t>Metacommunities</a:t>
              </a:r>
            </a:p>
          </p:txBody>
        </p:sp>
      </p:grpSp>
      <p:grpSp>
        <p:nvGrpSpPr>
          <p:cNvPr id="23" name="Group 3">
            <a:extLst>
              <a:ext uri="{FF2B5EF4-FFF2-40B4-BE49-F238E27FC236}">
                <a16:creationId xmlns:a16="http://schemas.microsoft.com/office/drawing/2014/main" id="{5D410A70-77A7-816E-EAFA-28CE8C044BFC}"/>
              </a:ext>
            </a:extLst>
          </p:cNvPr>
          <p:cNvGrpSpPr>
            <a:grpSpLocks/>
          </p:cNvGrpSpPr>
          <p:nvPr/>
        </p:nvGrpSpPr>
        <p:grpSpPr bwMode="auto">
          <a:xfrm>
            <a:off x="160020" y="1265237"/>
            <a:ext cx="4073525" cy="3957638"/>
            <a:chOff x="228600" y="1171724"/>
            <a:chExt cx="4073013" cy="3958149"/>
          </a:xfrm>
        </p:grpSpPr>
        <p:pic>
          <p:nvPicPr>
            <p:cNvPr id="24" name="Picture 6">
              <a:extLst>
                <a:ext uri="{FF2B5EF4-FFF2-40B4-BE49-F238E27FC236}">
                  <a16:creationId xmlns:a16="http://schemas.microsoft.com/office/drawing/2014/main" id="{26B280B3-44C5-795F-B302-31F4CF05DB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80060"/>
              <a:ext cx="4073013" cy="34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0">
              <a:extLst>
                <a:ext uri="{FF2B5EF4-FFF2-40B4-BE49-F238E27FC236}">
                  <a16:creationId xmlns:a16="http://schemas.microsoft.com/office/drawing/2014/main" id="{2E4085FE-EB57-649F-BDBE-8D8941D094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05280"/>
              <a:ext cx="1120229" cy="66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40561BF-CF1E-8D52-DE59-0AB303B5C7F2}"/>
                </a:ext>
              </a:extLst>
            </p:cNvPr>
            <p:cNvSpPr/>
            <p:nvPr/>
          </p:nvSpPr>
          <p:spPr bwMode="auto">
            <a:xfrm>
              <a:off x="1711139" y="1171724"/>
              <a:ext cx="1160317" cy="523943"/>
            </a:xfrm>
            <a:prstGeom prst="rect">
              <a:avLst/>
            </a:prstGeom>
          </p:spPr>
          <p:txBody>
            <a:bodyPr wrap="none">
              <a:spAutoFit/>
            </a:bodyPr>
            <a:lstStyle/>
            <a:p>
              <a:pPr algn="ctr">
                <a:defRPr/>
              </a:pPr>
              <a:r>
                <a:rPr lang="en-US" altLang="x-none" i="1" dirty="0">
                  <a:solidFill>
                    <a:srgbClr val="CCFFFF"/>
                  </a:solidFill>
                  <a:effectLst>
                    <a:outerShdw blurRad="38100" dist="38100" dir="2700000" algn="tl">
                      <a:srgbClr val="000000"/>
                    </a:outerShdw>
                  </a:effectLst>
                  <a:latin typeface="Helvetica" charset="0"/>
                  <a:ea typeface="MS PGothic" charset="-128"/>
                </a:rPr>
                <a:t>E M S</a:t>
              </a:r>
            </a:p>
          </p:txBody>
        </p:sp>
      </p:grpSp>
    </p:spTree>
    <p:extLst>
      <p:ext uri="{BB962C8B-B14F-4D97-AF65-F5344CB8AC3E}">
        <p14:creationId xmlns:p14="http://schemas.microsoft.com/office/powerpoint/2010/main" val="265568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7">
            <a:extLst>
              <a:ext uri="{FF2B5EF4-FFF2-40B4-BE49-F238E27FC236}">
                <a16:creationId xmlns:a16="http://schemas.microsoft.com/office/drawing/2014/main" id="{91E1DE4C-786D-3165-1ED3-11C69A2036A4}"/>
              </a:ext>
            </a:extLst>
          </p:cNvPr>
          <p:cNvSpPr>
            <a:spLocks noChangeArrowheads="1"/>
          </p:cNvSpPr>
          <p:nvPr/>
        </p:nvSpPr>
        <p:spPr bwMode="auto">
          <a:xfrm>
            <a:off x="0" y="76200"/>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6000" dirty="0">
                <a:solidFill>
                  <a:srgbClr val="FFFF00"/>
                </a:solidFill>
                <a:latin typeface="Helvetica" pitchFamily="2" charset="0"/>
              </a:rPr>
              <a:t>Additional Notes</a:t>
            </a:r>
          </a:p>
        </p:txBody>
      </p:sp>
      <p:sp>
        <p:nvSpPr>
          <p:cNvPr id="37891" name="Rectangle 29">
            <a:extLst>
              <a:ext uri="{FF2B5EF4-FFF2-40B4-BE49-F238E27FC236}">
                <a16:creationId xmlns:a16="http://schemas.microsoft.com/office/drawing/2014/main" id="{72ABFFB9-F4AC-01E0-2719-615BF980E8EE}"/>
              </a:ext>
            </a:extLst>
          </p:cNvPr>
          <p:cNvSpPr>
            <a:spLocks noChangeArrowheads="1"/>
          </p:cNvSpPr>
          <p:nvPr/>
        </p:nvSpPr>
        <p:spPr bwMode="auto">
          <a:xfrm>
            <a:off x="457199" y="1351670"/>
            <a:ext cx="830580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pPr>
            <a:r>
              <a:rPr lang="en-US" altLang="en-US" sz="2800" i="1" dirty="0">
                <a:solidFill>
                  <a:srgbClr val="CCFFFF"/>
                </a:solidFill>
                <a:latin typeface="Helvetica" pitchFamily="2" charset="0"/>
              </a:rPr>
              <a:t>Round-trip airfare will be provided (BDL-SJU)</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Lodging will be provided (EVFS)</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Modest stipends are available for those with financial need</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No credit if only committed to field work</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Credit in summer or fall if research is of interest (Further Discussion Required)</a:t>
            </a:r>
          </a:p>
        </p:txBody>
      </p:sp>
      <p:grpSp>
        <p:nvGrpSpPr>
          <p:cNvPr id="2" name="Group 1">
            <a:extLst>
              <a:ext uri="{FF2B5EF4-FFF2-40B4-BE49-F238E27FC236}">
                <a16:creationId xmlns:a16="http://schemas.microsoft.com/office/drawing/2014/main" id="{3EA437B9-CCE0-D1FF-6986-73FFAD16DC25}"/>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D04F3A4E-D242-0B88-74ED-E355B9D6A9B0}"/>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7C67D635-0FF8-B850-2861-C7464272E3F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C35056FF-4B31-5889-5CAB-2B80D173A1B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1F02C8B0-F628-12C8-184A-8B87EA0B82F1}"/>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B13A5EA-36B9-513F-9784-17181CC21C18}"/>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D5191B48-8953-1D53-DB43-D6D023A68DE4}"/>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extLst>
      <p:ext uri="{BB962C8B-B14F-4D97-AF65-F5344CB8AC3E}">
        <p14:creationId xmlns:p14="http://schemas.microsoft.com/office/powerpoint/2010/main" val="21610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7">
            <a:extLst>
              <a:ext uri="{FF2B5EF4-FFF2-40B4-BE49-F238E27FC236}">
                <a16:creationId xmlns:a16="http://schemas.microsoft.com/office/drawing/2014/main" id="{91E1DE4C-786D-3165-1ED3-11C69A2036A4}"/>
              </a:ext>
            </a:extLst>
          </p:cNvPr>
          <p:cNvSpPr>
            <a:spLocks noChangeArrowheads="1"/>
          </p:cNvSpPr>
          <p:nvPr/>
        </p:nvSpPr>
        <p:spPr bwMode="auto">
          <a:xfrm>
            <a:off x="0" y="76200"/>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6000" dirty="0">
                <a:solidFill>
                  <a:srgbClr val="FFFF00"/>
                </a:solidFill>
                <a:latin typeface="Helvetica" pitchFamily="2" charset="0"/>
              </a:rPr>
              <a:t>Next Step – Email:</a:t>
            </a:r>
          </a:p>
        </p:txBody>
      </p:sp>
      <p:sp>
        <p:nvSpPr>
          <p:cNvPr id="37891" name="Rectangle 29">
            <a:extLst>
              <a:ext uri="{FF2B5EF4-FFF2-40B4-BE49-F238E27FC236}">
                <a16:creationId xmlns:a16="http://schemas.microsoft.com/office/drawing/2014/main" id="{72ABFFB9-F4AC-01E0-2719-615BF980E8EE}"/>
              </a:ext>
            </a:extLst>
          </p:cNvPr>
          <p:cNvSpPr>
            <a:spLocks noChangeArrowheads="1"/>
          </p:cNvSpPr>
          <p:nvPr/>
        </p:nvSpPr>
        <p:spPr bwMode="auto">
          <a:xfrm>
            <a:off x="533400" y="1148755"/>
            <a:ext cx="82296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pPr>
            <a:r>
              <a:rPr lang="en-US" altLang="en-US" sz="2800" i="1" dirty="0">
                <a:solidFill>
                  <a:srgbClr val="CCFFFF"/>
                </a:solidFill>
                <a:latin typeface="Helvetica" pitchFamily="2" charset="0"/>
              </a:rPr>
              <a:t>Confirm Interest in position</a:t>
            </a:r>
          </a:p>
          <a:p>
            <a:pPr marL="0" indent="0">
              <a:spcBef>
                <a:spcPct val="0"/>
              </a:spcBef>
              <a:buSzTx/>
              <a:buNone/>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Send brief Resume (1-2 pages)</a:t>
            </a:r>
          </a:p>
          <a:p>
            <a:pPr marL="0" indent="0">
              <a:spcBef>
                <a:spcPct val="0"/>
              </a:spcBef>
              <a:buSzTx/>
              <a:buNone/>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Include 2-3 References (Professor, TA, Employer)</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Availability to travel to Puerto Rico during June, July, and August 2023</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Health, Allergy, or Disability Issues so that we can enhance your safety</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Questions or Concerns?</a:t>
            </a:r>
          </a:p>
        </p:txBody>
      </p:sp>
      <p:grpSp>
        <p:nvGrpSpPr>
          <p:cNvPr id="2" name="Group 1">
            <a:extLst>
              <a:ext uri="{FF2B5EF4-FFF2-40B4-BE49-F238E27FC236}">
                <a16:creationId xmlns:a16="http://schemas.microsoft.com/office/drawing/2014/main" id="{3EA437B9-CCE0-D1FF-6986-73FFAD16DC25}"/>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D04F3A4E-D242-0B88-74ED-E355B9D6A9B0}"/>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7C67D635-0FF8-B850-2861-C7464272E3F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C35056FF-4B31-5889-5CAB-2B80D173A1B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1F02C8B0-F628-12C8-184A-8B87EA0B82F1}"/>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B13A5EA-36B9-513F-9784-17181CC21C18}"/>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D5191B48-8953-1D53-DB43-D6D023A68DE4}"/>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C71AE5E9-DE89-05DB-9DB8-F855F60E2724}"/>
              </a:ext>
            </a:extLst>
          </p:cNvPr>
          <p:cNvSpPr>
            <a:spLocks noChangeArrowheads="1"/>
          </p:cNvSpPr>
          <p:nvPr/>
        </p:nvSpPr>
        <p:spPr bwMode="auto">
          <a:xfrm>
            <a:off x="247650" y="0"/>
            <a:ext cx="862806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5400" dirty="0">
                <a:solidFill>
                  <a:srgbClr val="FFFF00"/>
                </a:solidFill>
                <a:latin typeface="Helvetica" pitchFamily="2" charset="0"/>
              </a:rPr>
              <a:t>Biogeographic Context</a:t>
            </a:r>
          </a:p>
          <a:p>
            <a:pPr algn="ctr">
              <a:spcBef>
                <a:spcPct val="0"/>
              </a:spcBef>
              <a:buSzTx/>
              <a:buFontTx/>
              <a:buNone/>
            </a:pPr>
            <a:r>
              <a:rPr lang="en-US" altLang="en-US" i="1" dirty="0">
                <a:solidFill>
                  <a:srgbClr val="CCFFFF"/>
                </a:solidFill>
                <a:latin typeface="Helvetica" pitchFamily="2" charset="0"/>
              </a:rPr>
              <a:t>Luquillo Mountains, Puerto Rico, Caribbean</a:t>
            </a:r>
          </a:p>
        </p:txBody>
      </p:sp>
      <p:pic>
        <p:nvPicPr>
          <p:cNvPr id="8" name="Picture 7" descr="C:\Documents and Settings\microlab\Desktop\maps.png">
            <a:extLst>
              <a:ext uri="{FF2B5EF4-FFF2-40B4-BE49-F238E27FC236}">
                <a16:creationId xmlns:a16="http://schemas.microsoft.com/office/drawing/2014/main" id="{060D07EC-29A2-3A05-FB96-8339E8C2597C}"/>
              </a:ext>
            </a:extLst>
          </p:cNvPr>
          <p:cNvPicPr>
            <a:picLocks noChangeAspect="1" noChangeArrowheads="1"/>
          </p:cNvPicPr>
          <p:nvPr/>
        </p:nvPicPr>
        <p:blipFill>
          <a:blip r:embed="rId3"/>
          <a:srcRect/>
          <a:stretch>
            <a:fillRect/>
          </a:stretch>
        </p:blipFill>
        <p:spPr bwMode="auto">
          <a:xfrm>
            <a:off x="1886627" y="1447800"/>
            <a:ext cx="5428573" cy="4281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220" name="Oval 1">
            <a:extLst>
              <a:ext uri="{FF2B5EF4-FFF2-40B4-BE49-F238E27FC236}">
                <a16:creationId xmlns:a16="http://schemas.microsoft.com/office/drawing/2014/main" id="{1BE7BFFB-07B3-AF34-BB5A-8C236967D230}"/>
              </a:ext>
            </a:extLst>
          </p:cNvPr>
          <p:cNvSpPr>
            <a:spLocks noChangeArrowheads="1"/>
          </p:cNvSpPr>
          <p:nvPr/>
        </p:nvSpPr>
        <p:spPr bwMode="auto">
          <a:xfrm>
            <a:off x="4991100" y="4114800"/>
            <a:ext cx="685800" cy="685800"/>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r">
              <a:spcBef>
                <a:spcPct val="0"/>
              </a:spcBef>
              <a:buSzTx/>
              <a:buFontTx/>
              <a:buNone/>
            </a:pPr>
            <a:endParaRPr lang="en-US" altLang="en-US" sz="2800" dirty="0">
              <a:solidFill>
                <a:srgbClr val="F8F8F8"/>
              </a:solidFill>
              <a:latin typeface="Helvetica" pitchFamily="2" charset="0"/>
            </a:endParaRPr>
          </a:p>
        </p:txBody>
      </p:sp>
      <p:grpSp>
        <p:nvGrpSpPr>
          <p:cNvPr id="2" name="Group 1">
            <a:extLst>
              <a:ext uri="{FF2B5EF4-FFF2-40B4-BE49-F238E27FC236}">
                <a16:creationId xmlns:a16="http://schemas.microsoft.com/office/drawing/2014/main" id="{7A751E2E-F545-9A4D-237D-6D47B5B1FAEF}"/>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95C2138C-A349-6466-B125-D7F77597E452}"/>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3DA1911F-F5E0-19BE-4A08-B7A6C0F07DE5}"/>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B7ABFDAB-C472-0D6E-AC28-B42441B19E55}"/>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2874207F-FA43-1E33-78D4-3FB8D7363FE2}"/>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23C0F512-4D14-6DF7-FD9C-5B8A834C34AF}"/>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35B4FF7F-45D4-2866-D7BB-61293306DA5C}"/>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30">
            <a:extLst>
              <a:ext uri="{FF2B5EF4-FFF2-40B4-BE49-F238E27FC236}">
                <a16:creationId xmlns:a16="http://schemas.microsoft.com/office/drawing/2014/main" id="{C63508C9-4848-9E2D-56ED-2BB19207BD5D}"/>
              </a:ext>
            </a:extLst>
          </p:cNvPr>
          <p:cNvSpPr>
            <a:spLocks noChangeArrowheads="1"/>
          </p:cNvSpPr>
          <p:nvPr/>
        </p:nvSpPr>
        <p:spPr bwMode="auto">
          <a:xfrm>
            <a:off x="0" y="228600"/>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57200">
              <a:spcBef>
                <a:spcPct val="20000"/>
              </a:spcBef>
              <a:buSzPct val="100000"/>
              <a:buChar char="•"/>
              <a:defRPr sz="3200">
                <a:solidFill>
                  <a:schemeClr val="tx1"/>
                </a:solidFill>
                <a:latin typeface="Times" charset="0"/>
              </a:defRPr>
            </a:lvl1pPr>
            <a:lvl2pPr marL="742950" indent="-285750" defTabSz="457200">
              <a:spcBef>
                <a:spcPct val="20000"/>
              </a:spcBef>
              <a:buSzPct val="100000"/>
              <a:buChar char="–"/>
              <a:defRPr sz="2800">
                <a:solidFill>
                  <a:schemeClr val="tx1"/>
                </a:solidFill>
                <a:latin typeface="Times" charset="0"/>
              </a:defRPr>
            </a:lvl2pPr>
            <a:lvl3pPr marL="1143000" indent="-228600" defTabSz="457200">
              <a:spcBef>
                <a:spcPct val="20000"/>
              </a:spcBef>
              <a:buSzPct val="100000"/>
              <a:buChar char="•"/>
              <a:defRPr sz="2400">
                <a:solidFill>
                  <a:schemeClr val="tx1"/>
                </a:solidFill>
                <a:latin typeface="Times" charset="0"/>
              </a:defRPr>
            </a:lvl3pPr>
            <a:lvl4pPr marL="1600200" indent="-228600" defTabSz="457200">
              <a:spcBef>
                <a:spcPct val="20000"/>
              </a:spcBef>
              <a:buSzPct val="100000"/>
              <a:buChar char="–"/>
              <a:defRPr sz="2000">
                <a:solidFill>
                  <a:schemeClr val="tx1"/>
                </a:solidFill>
                <a:latin typeface="Times" charset="0"/>
              </a:defRPr>
            </a:lvl4pPr>
            <a:lvl5pPr marL="2057400" indent="-228600" defTabSz="457200">
              <a:spcBef>
                <a:spcPct val="20000"/>
              </a:spcBef>
              <a:buSzPct val="100000"/>
              <a:buChar char="•"/>
              <a:defRPr sz="2000">
                <a:solidFill>
                  <a:schemeClr val="tx1"/>
                </a:solidFill>
                <a:latin typeface="Times" charset="0"/>
              </a:defRPr>
            </a:lvl5pPr>
            <a:lvl6pPr marL="2514600" indent="-228600" defTabSz="457200" eaLnBrk="0" fontAlgn="base" hangingPunct="0">
              <a:spcBef>
                <a:spcPct val="20000"/>
              </a:spcBef>
              <a:spcAft>
                <a:spcPct val="0"/>
              </a:spcAft>
              <a:buSzPct val="100000"/>
              <a:buChar char="•"/>
              <a:defRPr sz="2000">
                <a:solidFill>
                  <a:schemeClr val="tx1"/>
                </a:solidFill>
                <a:latin typeface="Times" charset="0"/>
              </a:defRPr>
            </a:lvl6pPr>
            <a:lvl7pPr marL="2971800" indent="-228600" defTabSz="457200" eaLnBrk="0" fontAlgn="base" hangingPunct="0">
              <a:spcBef>
                <a:spcPct val="20000"/>
              </a:spcBef>
              <a:spcAft>
                <a:spcPct val="0"/>
              </a:spcAft>
              <a:buSzPct val="100000"/>
              <a:buChar char="•"/>
              <a:defRPr sz="2000">
                <a:solidFill>
                  <a:schemeClr val="tx1"/>
                </a:solidFill>
                <a:latin typeface="Times" charset="0"/>
              </a:defRPr>
            </a:lvl7pPr>
            <a:lvl8pPr marL="3429000" indent="-228600" defTabSz="457200" eaLnBrk="0" fontAlgn="base" hangingPunct="0">
              <a:spcBef>
                <a:spcPct val="20000"/>
              </a:spcBef>
              <a:spcAft>
                <a:spcPct val="0"/>
              </a:spcAft>
              <a:buSzPct val="100000"/>
              <a:buChar char="•"/>
              <a:defRPr sz="2000">
                <a:solidFill>
                  <a:schemeClr val="tx1"/>
                </a:solidFill>
                <a:latin typeface="Times" charset="0"/>
              </a:defRPr>
            </a:lvl8pPr>
            <a:lvl9pPr marL="3886200" indent="-228600" defTabSz="457200" eaLnBrk="0" fontAlgn="base" hangingPunct="0">
              <a:spcBef>
                <a:spcPct val="20000"/>
              </a:spcBef>
              <a:spcAft>
                <a:spcPct val="0"/>
              </a:spcAft>
              <a:buSzPct val="100000"/>
              <a:buChar char="•"/>
              <a:defRPr sz="2000">
                <a:solidFill>
                  <a:schemeClr val="tx1"/>
                </a:solidFill>
                <a:latin typeface="Times" charset="0"/>
              </a:defRPr>
            </a:lvl9pPr>
          </a:lstStyle>
          <a:p>
            <a:pPr algn="ctr" eaLnBrk="1" hangingPunct="1">
              <a:spcBef>
                <a:spcPct val="0"/>
              </a:spcBef>
              <a:buSzTx/>
              <a:buFontTx/>
              <a:buNone/>
            </a:pPr>
            <a:r>
              <a:rPr lang="en-US" altLang="en-US" sz="4000" dirty="0">
                <a:solidFill>
                  <a:srgbClr val="FFFF00"/>
                </a:solidFill>
                <a:latin typeface="Helvetica" pitchFamily="2" charset="0"/>
                <a:ea typeface="MS PGothic" panose="020B0600070205080204" pitchFamily="34" charset="-128"/>
              </a:rPr>
              <a:t>Hurricane-Mediated Systems</a:t>
            </a:r>
          </a:p>
        </p:txBody>
      </p:sp>
      <p:sp>
        <p:nvSpPr>
          <p:cNvPr id="11266" name="Text Box 3905">
            <a:extLst>
              <a:ext uri="{FF2B5EF4-FFF2-40B4-BE49-F238E27FC236}">
                <a16:creationId xmlns:a16="http://schemas.microsoft.com/office/drawing/2014/main" id="{EB477052-8A13-E35F-6E0F-9101C20785AF}"/>
              </a:ext>
            </a:extLst>
          </p:cNvPr>
          <p:cNvSpPr txBox="1">
            <a:spLocks noChangeArrowheads="1"/>
          </p:cNvSpPr>
          <p:nvPr/>
        </p:nvSpPr>
        <p:spPr bwMode="auto">
          <a:xfrm>
            <a:off x="1676400" y="1066800"/>
            <a:ext cx="5791200" cy="4495800"/>
          </a:xfrm>
          <a:prstGeom prst="rect">
            <a:avLst/>
          </a:prstGeom>
          <a:solidFill>
            <a:srgbClr val="CCFFCC"/>
          </a:solidFill>
          <a:ln w="76200" algn="ctr">
            <a:solidFill>
              <a:srgbClr val="000000"/>
            </a:solidFill>
            <a:miter lim="800000"/>
            <a:headEnd/>
            <a:tailEnd/>
          </a:ln>
        </p:spPr>
        <p:txBody>
          <a:bodyPr lIns="108574" tIns="53335" rIns="108574" bIns="53335"/>
          <a:lstStyle>
            <a:lvl1pPr marL="342900" indent="-342900" defTabSz="3762375">
              <a:spcBef>
                <a:spcPct val="20000"/>
              </a:spcBef>
              <a:buSzPct val="100000"/>
              <a:buChar char="•"/>
              <a:defRPr sz="3200">
                <a:solidFill>
                  <a:schemeClr val="tx1"/>
                </a:solidFill>
                <a:latin typeface="Times" charset="0"/>
              </a:defRPr>
            </a:lvl1pPr>
            <a:lvl2pPr marL="465138" indent="-350838" defTabSz="3762375">
              <a:spcBef>
                <a:spcPct val="20000"/>
              </a:spcBef>
              <a:buSzPct val="100000"/>
              <a:buChar char="–"/>
              <a:defRPr sz="2800">
                <a:solidFill>
                  <a:schemeClr val="tx1"/>
                </a:solidFill>
                <a:latin typeface="Times" charset="0"/>
              </a:defRPr>
            </a:lvl2pPr>
            <a:lvl3pPr marL="1143000" indent="-228600" defTabSz="3762375">
              <a:spcBef>
                <a:spcPct val="20000"/>
              </a:spcBef>
              <a:buSzPct val="100000"/>
              <a:buChar char="•"/>
              <a:defRPr sz="2400">
                <a:solidFill>
                  <a:schemeClr val="tx1"/>
                </a:solidFill>
                <a:latin typeface="Times" charset="0"/>
              </a:defRPr>
            </a:lvl3pPr>
            <a:lvl4pPr marL="1600200" indent="-228600" defTabSz="3762375">
              <a:spcBef>
                <a:spcPct val="20000"/>
              </a:spcBef>
              <a:buSzPct val="100000"/>
              <a:buChar char="–"/>
              <a:defRPr sz="2000">
                <a:solidFill>
                  <a:schemeClr val="tx1"/>
                </a:solidFill>
                <a:latin typeface="Times" charset="0"/>
              </a:defRPr>
            </a:lvl4pPr>
            <a:lvl5pPr marL="2057400" indent="-228600" defTabSz="3762375">
              <a:spcBef>
                <a:spcPct val="20000"/>
              </a:spcBef>
              <a:buSzPct val="100000"/>
              <a:buChar char="•"/>
              <a:defRPr sz="2000">
                <a:solidFill>
                  <a:schemeClr val="tx1"/>
                </a:solidFill>
                <a:latin typeface="Times" charset="0"/>
              </a:defRPr>
            </a:lvl5pPr>
            <a:lvl6pPr marL="2514600" indent="-228600" defTabSz="3762375" eaLnBrk="0" fontAlgn="base" hangingPunct="0">
              <a:spcBef>
                <a:spcPct val="20000"/>
              </a:spcBef>
              <a:spcAft>
                <a:spcPct val="0"/>
              </a:spcAft>
              <a:buSzPct val="100000"/>
              <a:buChar char="•"/>
              <a:defRPr sz="2000">
                <a:solidFill>
                  <a:schemeClr val="tx1"/>
                </a:solidFill>
                <a:latin typeface="Times" charset="0"/>
              </a:defRPr>
            </a:lvl6pPr>
            <a:lvl7pPr marL="2971800" indent="-228600" defTabSz="3762375" eaLnBrk="0" fontAlgn="base" hangingPunct="0">
              <a:spcBef>
                <a:spcPct val="20000"/>
              </a:spcBef>
              <a:spcAft>
                <a:spcPct val="0"/>
              </a:spcAft>
              <a:buSzPct val="100000"/>
              <a:buChar char="•"/>
              <a:defRPr sz="2000">
                <a:solidFill>
                  <a:schemeClr val="tx1"/>
                </a:solidFill>
                <a:latin typeface="Times" charset="0"/>
              </a:defRPr>
            </a:lvl7pPr>
            <a:lvl8pPr marL="3429000" indent="-228600" defTabSz="3762375" eaLnBrk="0" fontAlgn="base" hangingPunct="0">
              <a:spcBef>
                <a:spcPct val="20000"/>
              </a:spcBef>
              <a:spcAft>
                <a:spcPct val="0"/>
              </a:spcAft>
              <a:buSzPct val="100000"/>
              <a:buChar char="•"/>
              <a:defRPr sz="2000">
                <a:solidFill>
                  <a:schemeClr val="tx1"/>
                </a:solidFill>
                <a:latin typeface="Times" charset="0"/>
              </a:defRPr>
            </a:lvl8pPr>
            <a:lvl9pPr marL="3886200" indent="-228600" defTabSz="3762375" eaLnBrk="0" fontAlgn="base" hangingPunct="0">
              <a:spcBef>
                <a:spcPct val="20000"/>
              </a:spcBef>
              <a:spcAft>
                <a:spcPct val="0"/>
              </a:spcAft>
              <a:buSzPct val="100000"/>
              <a:buChar char="•"/>
              <a:defRPr sz="2000">
                <a:solidFill>
                  <a:schemeClr val="tx1"/>
                </a:solidFill>
                <a:latin typeface="Times" charset="0"/>
              </a:defRPr>
            </a:lvl9pPr>
          </a:lstStyle>
          <a:p>
            <a:pPr lvl="1">
              <a:spcBef>
                <a:spcPts val="600"/>
              </a:spcBef>
              <a:buFontTx/>
              <a:buNone/>
            </a:pPr>
            <a:endParaRPr lang="en-US" altLang="en-US" dirty="0">
              <a:latin typeface="Helvetica" pitchFamily="2" charset="0"/>
              <a:cs typeface="Arial" panose="020B0604020202020204" pitchFamily="34" charset="0"/>
            </a:endParaRPr>
          </a:p>
        </p:txBody>
      </p:sp>
      <p:pic>
        <p:nvPicPr>
          <p:cNvPr id="11267" name="Picture 1032" descr="geo-mon">
            <a:extLst>
              <a:ext uri="{FF2B5EF4-FFF2-40B4-BE49-F238E27FC236}">
                <a16:creationId xmlns:a16="http://schemas.microsoft.com/office/drawing/2014/main" id="{4B3AF279-B091-3334-AAEA-50B216CB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2B6626E-D631-CA02-C183-921BFF920D91}"/>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039121A7-6F95-09F7-A72C-7DDC7B17900D}"/>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D1727441-D0FF-2D61-6A71-055FE05818E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BFB3DCFA-71EA-3AEC-E7E6-989C3AB54250}"/>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EB496E1C-5E0F-8FEE-F55C-D081354B77A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EB54E3DA-1BA6-D9BD-DF65-C1C421DEEC9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5343C6B0-AF71-BD08-67A1-813E6416DFC2}"/>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a:extLst>
              <a:ext uri="{FF2B5EF4-FFF2-40B4-BE49-F238E27FC236}">
                <a16:creationId xmlns:a16="http://schemas.microsoft.com/office/drawing/2014/main" id="{C7742680-E5E3-36AA-CAEB-3EDCE0575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5032375" cy="229076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05BE96CF-CDE7-D11F-7BC9-F746AAA79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47"/>
          <a:stretch>
            <a:fillRect/>
          </a:stretch>
        </p:blipFill>
        <p:spPr bwMode="auto">
          <a:xfrm>
            <a:off x="533400" y="3424238"/>
            <a:ext cx="5029200" cy="229076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7080" name="Rectangle 1032">
            <a:extLst>
              <a:ext uri="{FF2B5EF4-FFF2-40B4-BE49-F238E27FC236}">
                <a16:creationId xmlns:a16="http://schemas.microsoft.com/office/drawing/2014/main" id="{25F14587-B2DE-B871-C990-ED89DCF5B937}"/>
              </a:ext>
            </a:extLst>
          </p:cNvPr>
          <p:cNvSpPr>
            <a:spLocks noChangeArrowheads="1"/>
          </p:cNvSpPr>
          <p:nvPr/>
        </p:nvSpPr>
        <p:spPr bwMode="auto">
          <a:xfrm>
            <a:off x="0" y="25401"/>
            <a:ext cx="9067800" cy="686508"/>
          </a:xfrm>
          <a:prstGeom prst="rect">
            <a:avLst/>
          </a:prstGeom>
          <a:noFill/>
          <a:ln>
            <a:noFill/>
          </a:ln>
          <a:effectLst/>
        </p:spPr>
        <p:txBody>
          <a:bodyPr lIns="90487" tIns="44450" rIns="90487" bIns="44450" anchor="ctr"/>
          <a:lstStyle/>
          <a:p>
            <a:pPr algn="ctr">
              <a:defRPr/>
            </a:pPr>
            <a:r>
              <a:rPr lang="en-US" sz="4800" dirty="0">
                <a:solidFill>
                  <a:srgbClr val="FAFD00"/>
                </a:solidFill>
                <a:effectLst>
                  <a:outerShdw blurRad="38100" dist="38100" dir="2700000" algn="tl">
                    <a:srgbClr val="000000"/>
                  </a:outerShdw>
                </a:effectLst>
                <a:latin typeface="Helvetica" pitchFamily="84" charset="0"/>
              </a:rPr>
              <a:t>Hurricane Effects</a:t>
            </a:r>
          </a:p>
        </p:txBody>
      </p:sp>
      <p:sp>
        <p:nvSpPr>
          <p:cNvPr id="1027081" name="Rectangle 1033">
            <a:extLst>
              <a:ext uri="{FF2B5EF4-FFF2-40B4-BE49-F238E27FC236}">
                <a16:creationId xmlns:a16="http://schemas.microsoft.com/office/drawing/2014/main" id="{B2372F6D-8776-D66E-2F3C-DCFEE11B6259}"/>
              </a:ext>
            </a:extLst>
          </p:cNvPr>
          <p:cNvSpPr>
            <a:spLocks noChangeArrowheads="1"/>
          </p:cNvSpPr>
          <p:nvPr/>
        </p:nvSpPr>
        <p:spPr bwMode="auto">
          <a:xfrm>
            <a:off x="5791200" y="960120"/>
            <a:ext cx="3276600" cy="4572000"/>
          </a:xfrm>
          <a:prstGeom prst="rect">
            <a:avLst/>
          </a:prstGeom>
          <a:noFill/>
          <a:ln>
            <a:noFill/>
          </a:ln>
          <a:effectLst/>
        </p:spPr>
        <p:txBody>
          <a:bodyPr lIns="90487" tIns="44450" rIns="90487" bIns="44450" anchor="ctr"/>
          <a:lstStyle/>
          <a:p>
            <a:pPr>
              <a:defRPr/>
            </a:pP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Immediately After </a:t>
            </a:r>
            <a:br>
              <a:rPr lang="en-US" sz="40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Hurricane Hugo</a:t>
            </a:r>
            <a:endParaRPr lang="en-US" sz="3200" dirty="0">
              <a:solidFill>
                <a:schemeClr val="accent2">
                  <a:lumMod val="60000"/>
                  <a:lumOff val="40000"/>
                </a:schemeClr>
              </a:solidFill>
              <a:effectLst>
                <a:outerShdw blurRad="38100" dist="38100" dir="2700000" algn="tl">
                  <a:srgbClr val="000000"/>
                </a:outerShdw>
              </a:effectLst>
              <a:latin typeface="Helvetica" pitchFamily="84" charset="0"/>
            </a:endParaRPr>
          </a:p>
          <a:p>
            <a:pPr>
              <a:defRPr/>
            </a:pPr>
            <a:br>
              <a:rPr lang="en-US" sz="800" dirty="0">
                <a:solidFill>
                  <a:schemeClr val="accent2">
                    <a:lumMod val="60000"/>
                    <a:lumOff val="40000"/>
                  </a:schemeClr>
                </a:solidFill>
                <a:effectLst>
                  <a:outerShdw blurRad="38100" dist="38100" dir="2700000" algn="tl">
                    <a:srgbClr val="000000"/>
                  </a:outerShdw>
                </a:effectLst>
                <a:latin typeface="Helvetica" pitchFamily="84" charset="0"/>
              </a:rPr>
            </a:br>
            <a:br>
              <a:rPr lang="en-US" sz="8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5 Years</a:t>
            </a:r>
          </a:p>
          <a:p>
            <a:pPr>
              <a:defRPr/>
            </a:pP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After</a:t>
            </a:r>
            <a:br>
              <a:rPr lang="en-US" sz="40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Hurricane Hugo</a:t>
            </a:r>
          </a:p>
        </p:txBody>
      </p:sp>
      <p:grpSp>
        <p:nvGrpSpPr>
          <p:cNvPr id="2" name="Group 1">
            <a:extLst>
              <a:ext uri="{FF2B5EF4-FFF2-40B4-BE49-F238E27FC236}">
                <a16:creationId xmlns:a16="http://schemas.microsoft.com/office/drawing/2014/main" id="{71960B7C-F9F7-9291-5256-9C65202E0DE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E0EEAF3B-4088-A136-A4ED-31EBA6161439}"/>
                </a:ext>
              </a:extLst>
            </p:cNvPr>
            <p:cNvPicPr>
              <a:picLocks noChangeAspect="1"/>
            </p:cNvPicPr>
            <p:nvPr/>
          </p:nvPicPr>
          <p:blipFill>
            <a:blip r:embed="rId5">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9284ADEB-80AE-51CF-8C12-F3294A549D54}"/>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541A1957-C548-0E0C-14F4-8FC20635EF7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9EBDBFE-3946-C9E7-CF8E-C39DD975EF88}"/>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B290650F-A68F-4846-77AC-BAA37B0053E7}"/>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F7F01D92-A57B-5536-FD12-79250332CB3E}"/>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2611" name="Rectangle 3">
            <a:extLst>
              <a:ext uri="{FF2B5EF4-FFF2-40B4-BE49-F238E27FC236}">
                <a16:creationId xmlns:a16="http://schemas.microsoft.com/office/drawing/2014/main" id="{091E56C6-C68E-6D53-D714-D00B71EBC87C}"/>
              </a:ext>
            </a:extLst>
          </p:cNvPr>
          <p:cNvSpPr>
            <a:spLocks noChangeArrowheads="1"/>
          </p:cNvSpPr>
          <p:nvPr/>
        </p:nvSpPr>
        <p:spPr bwMode="auto">
          <a:xfrm>
            <a:off x="1374775" y="152400"/>
            <a:ext cx="6362700" cy="1189038"/>
          </a:xfrm>
          <a:prstGeom prst="rect">
            <a:avLst/>
          </a:prstGeom>
          <a:noFill/>
          <a:ln>
            <a:noFill/>
          </a:ln>
          <a:effectLst/>
        </p:spPr>
        <p:txBody>
          <a:bodyPr wrap="none">
            <a:spAutoFit/>
          </a:bodyPr>
          <a:lstStyle/>
          <a:p>
            <a:pPr algn="ctr">
              <a:defRPr/>
            </a:pPr>
            <a:r>
              <a:rPr lang="en-US" sz="4400" dirty="0">
                <a:solidFill>
                  <a:srgbClr val="FFFF00"/>
                </a:solidFill>
                <a:effectLst>
                  <a:outerShdw blurRad="38100" dist="38100" dir="2700000" algn="tl">
                    <a:srgbClr val="000000"/>
                  </a:outerShdw>
                </a:effectLst>
                <a:latin typeface="Helvetica" pitchFamily="84" charset="0"/>
              </a:rPr>
              <a:t>Gastropod Biodiversity</a:t>
            </a:r>
          </a:p>
          <a:p>
            <a:pPr algn="ctr">
              <a:defRPr/>
            </a:pPr>
            <a:endParaRPr lang="en-US" i="1" dirty="0">
              <a:solidFill>
                <a:srgbClr val="CCFFFF"/>
              </a:solidFill>
              <a:effectLst>
                <a:outerShdw blurRad="38100" dist="38100" dir="2700000" algn="tl">
                  <a:srgbClr val="000000"/>
                </a:outerShdw>
              </a:effectLst>
              <a:latin typeface="Helvetica" pitchFamily="84" charset="0"/>
            </a:endParaRPr>
          </a:p>
        </p:txBody>
      </p:sp>
      <p:grpSp>
        <p:nvGrpSpPr>
          <p:cNvPr id="17410" name="Group 19">
            <a:extLst>
              <a:ext uri="{FF2B5EF4-FFF2-40B4-BE49-F238E27FC236}">
                <a16:creationId xmlns:a16="http://schemas.microsoft.com/office/drawing/2014/main" id="{26438AAE-AFB2-0A35-A9D9-8570D9A9A370}"/>
              </a:ext>
            </a:extLst>
          </p:cNvPr>
          <p:cNvGrpSpPr>
            <a:grpSpLocks/>
          </p:cNvGrpSpPr>
          <p:nvPr/>
        </p:nvGrpSpPr>
        <p:grpSpPr bwMode="auto">
          <a:xfrm>
            <a:off x="1066800" y="4191000"/>
            <a:ext cx="7010400" cy="1409700"/>
            <a:chOff x="400" y="2664"/>
            <a:chExt cx="4512" cy="1056"/>
          </a:xfrm>
        </p:grpSpPr>
        <p:sp>
          <p:nvSpPr>
            <p:cNvPr id="17416" name="Rectangle 18">
              <a:extLst>
                <a:ext uri="{FF2B5EF4-FFF2-40B4-BE49-F238E27FC236}">
                  <a16:creationId xmlns:a16="http://schemas.microsoft.com/office/drawing/2014/main" id="{194CA36A-2321-72D9-5D23-563C36C4DF63}"/>
                </a:ext>
              </a:extLst>
            </p:cNvPr>
            <p:cNvSpPr>
              <a:spLocks noChangeArrowheads="1"/>
            </p:cNvSpPr>
            <p:nvPr/>
          </p:nvSpPr>
          <p:spPr bwMode="auto">
            <a:xfrm>
              <a:off x="400" y="2664"/>
              <a:ext cx="4512" cy="1056"/>
            </a:xfrm>
            <a:prstGeom prst="rect">
              <a:avLst/>
            </a:prstGeom>
            <a:solidFill>
              <a:schemeClr val="tx2"/>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17417" name="Picture 6">
              <a:extLst>
                <a:ext uri="{FF2B5EF4-FFF2-40B4-BE49-F238E27FC236}">
                  <a16:creationId xmlns:a16="http://schemas.microsoft.com/office/drawing/2014/main" id="{B38517A3-0CA0-46DA-072B-191CAD142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 y="2710"/>
              <a:ext cx="1104" cy="962"/>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18" name="Picture 7">
              <a:extLst>
                <a:ext uri="{FF2B5EF4-FFF2-40B4-BE49-F238E27FC236}">
                  <a16:creationId xmlns:a16="http://schemas.microsoft.com/office/drawing/2014/main" id="{7562D532-41A6-9233-D499-42DA3B0AA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67" b="4771"/>
            <a:stretch>
              <a:fillRect/>
            </a:stretch>
          </p:blipFill>
          <p:spPr bwMode="auto">
            <a:xfrm>
              <a:off x="3840" y="2720"/>
              <a:ext cx="1047" cy="936"/>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19" name="Picture 9">
              <a:extLst>
                <a:ext uri="{FF2B5EF4-FFF2-40B4-BE49-F238E27FC236}">
                  <a16:creationId xmlns:a16="http://schemas.microsoft.com/office/drawing/2014/main" id="{48319F3C-5524-4B8C-FBCA-B72147515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 y="2688"/>
              <a:ext cx="1047" cy="98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20" name="Picture 10">
              <a:extLst>
                <a:ext uri="{FF2B5EF4-FFF2-40B4-BE49-F238E27FC236}">
                  <a16:creationId xmlns:a16="http://schemas.microsoft.com/office/drawing/2014/main" id="{24EF8CDC-8FE9-5229-AA84-3352014AE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29" b="4929"/>
            <a:stretch>
              <a:fillRect/>
            </a:stretch>
          </p:blipFill>
          <p:spPr bwMode="auto">
            <a:xfrm>
              <a:off x="1529" y="2693"/>
              <a:ext cx="1095" cy="97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grpSp>
      <p:sp>
        <p:nvSpPr>
          <p:cNvPr id="1092625" name="Rectangle 17">
            <a:extLst>
              <a:ext uri="{FF2B5EF4-FFF2-40B4-BE49-F238E27FC236}">
                <a16:creationId xmlns:a16="http://schemas.microsoft.com/office/drawing/2014/main" id="{76BFDDE3-0FFE-5DAC-5734-D6EC175B2E28}"/>
              </a:ext>
            </a:extLst>
          </p:cNvPr>
          <p:cNvSpPr>
            <a:spLocks noChangeArrowheads="1"/>
          </p:cNvSpPr>
          <p:nvPr/>
        </p:nvSpPr>
        <p:spPr bwMode="auto">
          <a:xfrm>
            <a:off x="533400" y="1066800"/>
            <a:ext cx="8102600" cy="2838450"/>
          </a:xfrm>
          <a:prstGeom prst="rect">
            <a:avLst/>
          </a:prstGeom>
          <a:noFill/>
          <a:ln>
            <a:noFill/>
          </a:ln>
          <a:effectLst/>
        </p:spPr>
        <p:txBody>
          <a:bodyPr>
            <a:spAutoFit/>
          </a:bodyPr>
          <a:lstStyle/>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Locally Abundant</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Species Rich</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Functionally Important</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Respond to Habitat Heterogeneity</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Respond to Disturbance</a:t>
            </a:r>
            <a:endParaRPr lang="en-US" i="1" dirty="0">
              <a:solidFill>
                <a:schemeClr val="accent2">
                  <a:lumMod val="60000"/>
                  <a:lumOff val="40000"/>
                </a:schemeClr>
              </a:solidFill>
              <a:effectLst>
                <a:outerShdw blurRad="38100" dist="38100" dir="2700000" algn="tl">
                  <a:srgbClr val="000000"/>
                </a:outerShdw>
              </a:effectLst>
              <a:latin typeface="Helvetica" pitchFamily="84" charset="0"/>
            </a:endParaRPr>
          </a:p>
        </p:txBody>
      </p:sp>
      <p:grpSp>
        <p:nvGrpSpPr>
          <p:cNvPr id="2" name="Group 1">
            <a:extLst>
              <a:ext uri="{FF2B5EF4-FFF2-40B4-BE49-F238E27FC236}">
                <a16:creationId xmlns:a16="http://schemas.microsoft.com/office/drawing/2014/main" id="{BEF1FD82-8CB4-4722-3FCD-94CAFCA3BA18}"/>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F3CBD00A-4D71-6FDC-604B-C8B0A2E29B7E}"/>
                </a:ext>
              </a:extLst>
            </p:cNvPr>
            <p:cNvPicPr>
              <a:picLocks noChangeAspect="1"/>
            </p:cNvPicPr>
            <p:nvPr/>
          </p:nvPicPr>
          <p:blipFill>
            <a:blip r:embed="rId7">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D56A7EBD-A969-6B54-B600-46F2299D136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14FB4555-B7DE-FF5B-B1DD-8932D319E2DA}"/>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9C7B4BDA-54D2-AFCC-1D3B-0BB4E970C11C}"/>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0A3DA541-CE20-F56C-508B-88B6B553C12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5517633D-7635-B9BE-3D7D-FEAF9303FFD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advTm="592"/>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1239" name="Rectangle 7">
            <a:extLst>
              <a:ext uri="{FF2B5EF4-FFF2-40B4-BE49-F238E27FC236}">
                <a16:creationId xmlns:a16="http://schemas.microsoft.com/office/drawing/2014/main" id="{9DE5AE91-D864-4705-635E-B6581CF2F40B}"/>
              </a:ext>
            </a:extLst>
          </p:cNvPr>
          <p:cNvSpPr>
            <a:spLocks noChangeArrowheads="1"/>
          </p:cNvSpPr>
          <p:nvPr/>
        </p:nvSpPr>
        <p:spPr bwMode="auto">
          <a:xfrm>
            <a:off x="1343025" y="0"/>
            <a:ext cx="6426200" cy="1200150"/>
          </a:xfrm>
          <a:prstGeom prst="rect">
            <a:avLst/>
          </a:prstGeom>
          <a:noFill/>
          <a:ln>
            <a:noFill/>
          </a:ln>
          <a:effectLst/>
        </p:spPr>
        <p:txBody>
          <a:bodyPr wrap="none">
            <a:spAutoFit/>
          </a:bodyPr>
          <a:lstStyle/>
          <a:p>
            <a:pPr algn="ctr">
              <a:defRPr/>
            </a:pPr>
            <a:r>
              <a:rPr lang="en-US" sz="4400" dirty="0">
                <a:solidFill>
                  <a:srgbClr val="FFFF00"/>
                </a:solidFill>
                <a:effectLst>
                  <a:outerShdw blurRad="38100" dist="38100" dir="2700000" algn="tl">
                    <a:srgbClr val="000000"/>
                  </a:outerShdw>
                </a:effectLst>
                <a:latin typeface="Helvetica" pitchFamily="84" charset="0"/>
              </a:rPr>
              <a:t>Gastropod Biodiversity</a:t>
            </a:r>
          </a:p>
          <a:p>
            <a:pPr algn="ctr">
              <a:defRPr/>
            </a:pPr>
            <a:r>
              <a:rPr lang="en-US" i="1" dirty="0">
                <a:solidFill>
                  <a:srgbClr val="CCFFFF"/>
                </a:solidFill>
                <a:effectLst>
                  <a:outerShdw blurRad="38100" dist="38100" dir="2700000" algn="tl">
                    <a:srgbClr val="000000"/>
                  </a:outerShdw>
                </a:effectLst>
                <a:latin typeface="Helvetica" pitchFamily="84" charset="0"/>
              </a:rPr>
              <a:t>17 Species</a:t>
            </a:r>
          </a:p>
        </p:txBody>
      </p:sp>
      <p:grpSp>
        <p:nvGrpSpPr>
          <p:cNvPr id="19458" name="Group 21">
            <a:extLst>
              <a:ext uri="{FF2B5EF4-FFF2-40B4-BE49-F238E27FC236}">
                <a16:creationId xmlns:a16="http://schemas.microsoft.com/office/drawing/2014/main" id="{653D328B-9A09-FD8A-D98A-9D4D079E47EB}"/>
              </a:ext>
            </a:extLst>
          </p:cNvPr>
          <p:cNvGrpSpPr>
            <a:grpSpLocks/>
          </p:cNvGrpSpPr>
          <p:nvPr/>
        </p:nvGrpSpPr>
        <p:grpSpPr bwMode="auto">
          <a:xfrm>
            <a:off x="990600" y="1066800"/>
            <a:ext cx="7239000" cy="3467100"/>
            <a:chOff x="624" y="1008"/>
            <a:chExt cx="4560" cy="2184"/>
          </a:xfrm>
        </p:grpSpPr>
        <p:pic>
          <p:nvPicPr>
            <p:cNvPr id="19464" name="Picture 2">
              <a:extLst>
                <a:ext uri="{FF2B5EF4-FFF2-40B4-BE49-F238E27FC236}">
                  <a16:creationId xmlns:a16="http://schemas.microsoft.com/office/drawing/2014/main" id="{86D2B868-CD73-8280-F823-FF9892FC6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152"/>
              <a:ext cx="701" cy="702"/>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5" name="Picture 9">
              <a:extLst>
                <a:ext uri="{FF2B5EF4-FFF2-40B4-BE49-F238E27FC236}">
                  <a16:creationId xmlns:a16="http://schemas.microsoft.com/office/drawing/2014/main" id="{606297F0-7C9E-5FC5-B0AD-4DABE22D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650"/>
              <a:ext cx="816" cy="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6" name="Picture 10">
              <a:extLst>
                <a:ext uri="{FF2B5EF4-FFF2-40B4-BE49-F238E27FC236}">
                  <a16:creationId xmlns:a16="http://schemas.microsoft.com/office/drawing/2014/main" id="{5B185538-FEE8-CB54-66EC-F271DF552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2448"/>
              <a:ext cx="816" cy="74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7" name="Picture 11">
              <a:extLst>
                <a:ext uri="{FF2B5EF4-FFF2-40B4-BE49-F238E27FC236}">
                  <a16:creationId xmlns:a16="http://schemas.microsoft.com/office/drawing/2014/main" id="{25C88565-CE8D-C601-1D9A-575842264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367" b="4771"/>
            <a:stretch>
              <a:fillRect/>
            </a:stretch>
          </p:blipFill>
          <p:spPr bwMode="auto">
            <a:xfrm>
              <a:off x="4368" y="2304"/>
              <a:ext cx="816" cy="72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8" name="Picture 12">
              <a:extLst>
                <a:ext uri="{FF2B5EF4-FFF2-40B4-BE49-F238E27FC236}">
                  <a16:creationId xmlns:a16="http://schemas.microsoft.com/office/drawing/2014/main" id="{BD874FE9-B9A5-71B9-C154-F7B17241FEE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 y="1008"/>
              <a:ext cx="701" cy="701"/>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9" name="Picture 13">
              <a:extLst>
                <a:ext uri="{FF2B5EF4-FFF2-40B4-BE49-F238E27FC236}">
                  <a16:creationId xmlns:a16="http://schemas.microsoft.com/office/drawing/2014/main" id="{0C52F860-8600-3A15-B5DA-1C65C82BCF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 y="1769"/>
              <a:ext cx="816" cy="767"/>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0" name="Picture 14">
              <a:extLst>
                <a:ext uri="{FF2B5EF4-FFF2-40B4-BE49-F238E27FC236}">
                  <a16:creationId xmlns:a16="http://schemas.microsoft.com/office/drawing/2014/main" id="{FE6F1394-38D6-8704-BD67-13250CA17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4929" b="4929"/>
            <a:stretch>
              <a:fillRect/>
            </a:stretch>
          </p:blipFill>
          <p:spPr bwMode="auto">
            <a:xfrm>
              <a:off x="624" y="1047"/>
              <a:ext cx="816" cy="72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1" name="Picture 15">
              <a:extLst>
                <a:ext uri="{FF2B5EF4-FFF2-40B4-BE49-F238E27FC236}">
                  <a16:creationId xmlns:a16="http://schemas.microsoft.com/office/drawing/2014/main" id="{54EFB266-2111-EEEE-4500-737B280A13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 y="2304"/>
              <a:ext cx="816" cy="73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2" name="Picture 16">
              <a:extLst>
                <a:ext uri="{FF2B5EF4-FFF2-40B4-BE49-F238E27FC236}">
                  <a16:creationId xmlns:a16="http://schemas.microsoft.com/office/drawing/2014/main" id="{913C915A-E3DA-3AEE-A929-16F8BE025C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3795"/>
            <a:stretch>
              <a:fillRect/>
            </a:stretch>
          </p:blipFill>
          <p:spPr bwMode="auto">
            <a:xfrm>
              <a:off x="3697" y="1680"/>
              <a:ext cx="815" cy="79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3" name="Picture 8" descr="P7280040">
              <a:extLst>
                <a:ext uri="{FF2B5EF4-FFF2-40B4-BE49-F238E27FC236}">
                  <a16:creationId xmlns:a16="http://schemas.microsoft.com/office/drawing/2014/main" id="{C8BE34B1-14B9-3F3B-FCBD-19589B73B1C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2" y="1152"/>
              <a:ext cx="815" cy="77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grpSp>
      <p:sp>
        <p:nvSpPr>
          <p:cNvPr id="19460" name="Rectangle 26">
            <a:extLst>
              <a:ext uri="{FF2B5EF4-FFF2-40B4-BE49-F238E27FC236}">
                <a16:creationId xmlns:a16="http://schemas.microsoft.com/office/drawing/2014/main" id="{389F4A82-565B-D523-C833-9DFA67ECAD66}"/>
              </a:ext>
            </a:extLst>
          </p:cNvPr>
          <p:cNvSpPr>
            <a:spLocks noChangeArrowheads="1"/>
          </p:cNvSpPr>
          <p:nvPr/>
        </p:nvSpPr>
        <p:spPr bwMode="auto">
          <a:xfrm>
            <a:off x="1828800" y="4572000"/>
            <a:ext cx="571500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marL="233363" indent="-233363">
              <a:spcBef>
                <a:spcPct val="0"/>
              </a:spcBef>
              <a:buSzTx/>
            </a:pPr>
            <a:r>
              <a:rPr lang="en-US" altLang="en-US" sz="2600" i="1" dirty="0">
                <a:solidFill>
                  <a:schemeClr val="accent2">
                    <a:lumMod val="60000"/>
                    <a:lumOff val="40000"/>
                  </a:schemeClr>
                </a:solidFill>
                <a:latin typeface="Helvetica" pitchFamily="2" charset="0"/>
              </a:rPr>
              <a:t>Multiple Surveys for Each Project</a:t>
            </a:r>
          </a:p>
          <a:p>
            <a:pPr marL="233363" indent="-233363">
              <a:spcBef>
                <a:spcPct val="0"/>
              </a:spcBef>
              <a:buSzTx/>
            </a:pPr>
            <a:r>
              <a:rPr lang="en-US" altLang="en-US" sz="2600" i="1" dirty="0">
                <a:solidFill>
                  <a:schemeClr val="accent2">
                    <a:lumMod val="60000"/>
                    <a:lumOff val="40000"/>
                  </a:schemeClr>
                </a:solidFill>
                <a:latin typeface="Helvetica" pitchFamily="2" charset="0"/>
              </a:rPr>
              <a:t> 20:00 to 04:00  Hours</a:t>
            </a:r>
          </a:p>
          <a:p>
            <a:pPr marL="233363" indent="-233363">
              <a:spcBef>
                <a:spcPct val="0"/>
              </a:spcBef>
              <a:buSzTx/>
            </a:pPr>
            <a:r>
              <a:rPr lang="en-US" altLang="en-US" sz="2600" i="1" dirty="0">
                <a:solidFill>
                  <a:schemeClr val="accent2">
                    <a:lumMod val="60000"/>
                    <a:lumOff val="40000"/>
                  </a:schemeClr>
                </a:solidFill>
                <a:latin typeface="Helvetica" pitchFamily="2" charset="0"/>
              </a:rPr>
              <a:t>Non-destructive Sampling </a:t>
            </a:r>
          </a:p>
        </p:txBody>
      </p:sp>
      <p:grpSp>
        <p:nvGrpSpPr>
          <p:cNvPr id="2" name="Group 1">
            <a:extLst>
              <a:ext uri="{FF2B5EF4-FFF2-40B4-BE49-F238E27FC236}">
                <a16:creationId xmlns:a16="http://schemas.microsoft.com/office/drawing/2014/main" id="{246CBA1B-8253-2B62-50C3-CC0CCC2C049F}"/>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4A24E37D-CC41-EE08-7824-E5B45150ED60}"/>
                </a:ext>
              </a:extLst>
            </p:cNvPr>
            <p:cNvPicPr>
              <a:picLocks noChangeAspect="1"/>
            </p:cNvPicPr>
            <p:nvPr/>
          </p:nvPicPr>
          <p:blipFill>
            <a:blip r:embed="rId1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05E1F751-541C-F15F-3CBE-42AC2EBCA8D3}"/>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7F5B47BC-DBBB-5810-B974-4526E94F3867}"/>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BF5886A-9245-916E-7638-1725AE3BAD5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CE9BDBF8-A6CB-6310-E411-2315CCB99525}"/>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02371B05-73DB-2632-3333-B7D55C20359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advTm="592"/>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a:extLst>
              <a:ext uri="{FF2B5EF4-FFF2-40B4-BE49-F238E27FC236}">
                <a16:creationId xmlns:a16="http://schemas.microsoft.com/office/drawing/2014/main" id="{22EAD8F6-E6C5-760A-3AC1-3FD67BC54A59}"/>
              </a:ext>
            </a:extLst>
          </p:cNvPr>
          <p:cNvSpPr>
            <a:spLocks noChangeArrowheads="1"/>
          </p:cNvSpPr>
          <p:nvPr/>
        </p:nvSpPr>
        <p:spPr bwMode="auto">
          <a:xfrm>
            <a:off x="783362" y="60325"/>
            <a:ext cx="75328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400" dirty="0">
                <a:solidFill>
                  <a:srgbClr val="FFFF00"/>
                </a:solidFill>
                <a:latin typeface="Helvetica" pitchFamily="2" charset="0"/>
              </a:rPr>
              <a:t>Three Projects in 2023</a:t>
            </a:r>
          </a:p>
        </p:txBody>
      </p:sp>
      <p:pic>
        <p:nvPicPr>
          <p:cNvPr id="21507" name="Picture 1">
            <a:extLst>
              <a:ext uri="{FF2B5EF4-FFF2-40B4-BE49-F238E27FC236}">
                <a16:creationId xmlns:a16="http://schemas.microsoft.com/office/drawing/2014/main" id="{595D3A19-3B00-EBF9-7FFC-0D7CE64DC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19200"/>
            <a:ext cx="871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708060EF-5E8C-D0BC-901C-5161CB89AEF3}"/>
              </a:ext>
            </a:extLst>
          </p:cNvPr>
          <p:cNvSpPr txBox="1">
            <a:spLocks noChangeArrowheads="1"/>
          </p:cNvSpPr>
          <p:nvPr/>
        </p:nvSpPr>
        <p:spPr bwMode="auto">
          <a:xfrm>
            <a:off x="609600" y="3926991"/>
            <a:ext cx="79851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dirty="0">
                <a:solidFill>
                  <a:schemeClr val="accent2">
                    <a:lumMod val="60000"/>
                    <a:lumOff val="40000"/>
                  </a:schemeClr>
                </a:solidFill>
                <a:latin typeface="Helvetica" pitchFamily="2" charset="0"/>
              </a:rPr>
              <a:t>Luquillo Forest Dynamics Plot (LFDP)</a:t>
            </a:r>
          </a:p>
          <a:p>
            <a:pPr>
              <a:spcBef>
                <a:spcPct val="0"/>
              </a:spcBef>
              <a:buSzTx/>
            </a:pPr>
            <a:r>
              <a:rPr lang="en-US" altLang="en-US" dirty="0">
                <a:solidFill>
                  <a:schemeClr val="accent2">
                    <a:lumMod val="60000"/>
                    <a:lumOff val="40000"/>
                  </a:schemeClr>
                </a:solidFill>
                <a:latin typeface="Helvetica" pitchFamily="2" charset="0"/>
              </a:rPr>
              <a:t>Canopy Trimming Experiment (CTE)</a:t>
            </a:r>
          </a:p>
          <a:p>
            <a:pPr>
              <a:spcBef>
                <a:spcPct val="0"/>
              </a:spcBef>
              <a:buSzTx/>
            </a:pPr>
            <a:r>
              <a:rPr lang="en-US" altLang="en-US" dirty="0">
                <a:solidFill>
                  <a:schemeClr val="accent2">
                    <a:lumMod val="60000"/>
                    <a:lumOff val="40000"/>
                  </a:schemeClr>
                </a:solidFill>
                <a:latin typeface="Helvetica" pitchFamily="2" charset="0"/>
              </a:rPr>
              <a:t>Long-Term Elevational Plots (LTEP)</a:t>
            </a:r>
          </a:p>
        </p:txBody>
      </p:sp>
      <p:grpSp>
        <p:nvGrpSpPr>
          <p:cNvPr id="2" name="Group 1">
            <a:extLst>
              <a:ext uri="{FF2B5EF4-FFF2-40B4-BE49-F238E27FC236}">
                <a16:creationId xmlns:a16="http://schemas.microsoft.com/office/drawing/2014/main" id="{F9EB1B79-3CFC-06C6-BF63-1FAA217DF382}"/>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41EF33D6-C477-3624-17D5-BAD167B4044C}"/>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AFCB3EA5-6DB7-64D1-1CA7-6B87E80FF018}"/>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EE7874BA-146A-8C05-1AFD-ED534A2D486C}"/>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69B50AE7-89D4-0B76-3BAA-BF06F5855A82}"/>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58B8E56F-C128-9D78-069B-331A6DE5263A}"/>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3768A647-FA3D-F111-DAEC-876133693C2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7D85C61-0FB3-42CB-F9C0-DD2A2E82081C}"/>
              </a:ext>
            </a:extLst>
          </p:cNvPr>
          <p:cNvSpPr>
            <a:spLocks noChangeArrowheads="1"/>
          </p:cNvSpPr>
          <p:nvPr/>
        </p:nvSpPr>
        <p:spPr bwMode="auto">
          <a:xfrm>
            <a:off x="1066800" y="4038600"/>
            <a:ext cx="7010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sz="2200" dirty="0">
                <a:solidFill>
                  <a:schemeClr val="accent2">
                    <a:lumMod val="60000"/>
                    <a:lumOff val="40000"/>
                  </a:schemeClr>
                </a:solidFill>
                <a:latin typeface="Helvetica" pitchFamily="2" charset="0"/>
              </a:rPr>
              <a:t>Subtropical wet forest (~350 cm/year)</a:t>
            </a:r>
          </a:p>
          <a:p>
            <a:pPr>
              <a:spcBef>
                <a:spcPct val="0"/>
              </a:spcBef>
              <a:buSzTx/>
            </a:pPr>
            <a:r>
              <a:rPr lang="en-US" altLang="en-US" sz="2200" dirty="0">
                <a:solidFill>
                  <a:schemeClr val="accent2">
                    <a:lumMod val="60000"/>
                    <a:lumOff val="40000"/>
                  </a:schemeClr>
                </a:solidFill>
                <a:latin typeface="Helvetica" pitchFamily="2" charset="0"/>
              </a:rPr>
              <a:t>Dominant tree is </a:t>
            </a:r>
            <a:r>
              <a:rPr lang="en-US" altLang="en-US" sz="2200" i="1" dirty="0">
                <a:solidFill>
                  <a:schemeClr val="accent2">
                    <a:lumMod val="60000"/>
                    <a:lumOff val="40000"/>
                  </a:schemeClr>
                </a:solidFill>
                <a:latin typeface="Helvetica" pitchFamily="2" charset="0"/>
              </a:rPr>
              <a:t>Dacryodes excelsa </a:t>
            </a:r>
            <a:r>
              <a:rPr lang="en-US" altLang="en-US" sz="2200" dirty="0">
                <a:solidFill>
                  <a:schemeClr val="accent2">
                    <a:lumMod val="60000"/>
                    <a:lumOff val="40000"/>
                  </a:schemeClr>
                </a:solidFill>
                <a:latin typeface="Helvetica" pitchFamily="2" charset="0"/>
              </a:rPr>
              <a:t>(Tabonuco)</a:t>
            </a:r>
          </a:p>
          <a:p>
            <a:pPr>
              <a:spcBef>
                <a:spcPct val="0"/>
              </a:spcBef>
              <a:buSzTx/>
            </a:pPr>
            <a:r>
              <a:rPr lang="en-US" altLang="en-US" sz="2200" dirty="0">
                <a:solidFill>
                  <a:schemeClr val="accent2">
                    <a:lumMod val="60000"/>
                    <a:lumOff val="40000"/>
                  </a:schemeClr>
                </a:solidFill>
                <a:latin typeface="Helvetica" pitchFamily="2" charset="0"/>
              </a:rPr>
              <a:t>Somewhat seasonal (Wet, May-December; Dry, January to April)</a:t>
            </a:r>
          </a:p>
          <a:p>
            <a:pPr>
              <a:spcBef>
                <a:spcPct val="0"/>
              </a:spcBef>
              <a:buSzTx/>
            </a:pPr>
            <a:r>
              <a:rPr lang="en-US" altLang="en-US" sz="2200" dirty="0">
                <a:solidFill>
                  <a:schemeClr val="accent2">
                    <a:lumMod val="60000"/>
                    <a:lumOff val="40000"/>
                  </a:schemeClr>
                </a:solidFill>
                <a:latin typeface="Helvetica" pitchFamily="2" charset="0"/>
              </a:rPr>
              <a:t>Relatively “constant temperature”</a:t>
            </a:r>
          </a:p>
        </p:txBody>
      </p:sp>
      <p:pic>
        <p:nvPicPr>
          <p:cNvPr id="23555" name="Picture 1">
            <a:extLst>
              <a:ext uri="{FF2B5EF4-FFF2-40B4-BE49-F238E27FC236}">
                <a16:creationId xmlns:a16="http://schemas.microsoft.com/office/drawing/2014/main" id="{0A279F5C-616D-E64E-525F-9E5339BB6F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47712"/>
            <a:ext cx="4701200" cy="31654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EDBDC86-0AEE-8120-05EA-6820EC51EDD8}"/>
              </a:ext>
            </a:extLst>
          </p:cNvPr>
          <p:cNvSpPr>
            <a:spLocks noChangeArrowheads="1"/>
          </p:cNvSpPr>
          <p:nvPr/>
        </p:nvSpPr>
        <p:spPr bwMode="auto">
          <a:xfrm>
            <a:off x="76200" y="37184"/>
            <a:ext cx="9067800" cy="705321"/>
          </a:xfrm>
          <a:prstGeom prst="rect">
            <a:avLst/>
          </a:prstGeom>
          <a:noFill/>
          <a:ln>
            <a:noFill/>
          </a:ln>
          <a:effectLst/>
        </p:spPr>
        <p:txBody>
          <a:bodyPr wrap="square"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L F D P  –  Tabonuco Forest</a:t>
            </a:r>
          </a:p>
        </p:txBody>
      </p:sp>
      <p:grpSp>
        <p:nvGrpSpPr>
          <p:cNvPr id="2" name="Group 1">
            <a:extLst>
              <a:ext uri="{FF2B5EF4-FFF2-40B4-BE49-F238E27FC236}">
                <a16:creationId xmlns:a16="http://schemas.microsoft.com/office/drawing/2014/main" id="{C972AE70-62DC-9C8F-5666-309E689B41D0}"/>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230A101F-C88B-FD7A-7FE2-8FF276B6D006}"/>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68C744B5-314C-4C5E-019B-99443484F6A5}"/>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1875A6C4-03CC-D758-BB34-B44F20E4B1F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C285CB2-5443-142A-48D7-9111D0B8536C}"/>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02CCA40-1698-2FC7-3861-CC32543EE8CE}"/>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21D880F5-7934-D8F6-08E3-5480F37DC891}"/>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p:sld>
</file>

<file path=ppt/theme/theme1.xml><?xml version="1.0" encoding="utf-8"?>
<a:theme xmlns:a="http://schemas.openxmlformats.org/drawingml/2006/main" name="untitled 1">
  <a:themeElements>
    <a:clrScheme name="">
      <a:dk1>
        <a:srgbClr val="000000"/>
      </a:dk1>
      <a:lt1>
        <a:srgbClr val="005400"/>
      </a:lt1>
      <a:dk2>
        <a:srgbClr val="000000"/>
      </a:dk2>
      <a:lt2>
        <a:srgbClr val="919191"/>
      </a:lt2>
      <a:accent1>
        <a:srgbClr val="618FFD"/>
      </a:accent1>
      <a:accent2>
        <a:srgbClr val="00AE00"/>
      </a:accent2>
      <a:accent3>
        <a:srgbClr val="AAB3AA"/>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000000"/>
      </a:dk1>
      <a:lt1>
        <a:srgbClr val="005400"/>
      </a:lt1>
      <a:dk2>
        <a:srgbClr val="000000"/>
      </a:dk2>
      <a:lt2>
        <a:srgbClr val="919191"/>
      </a:lt2>
      <a:accent1>
        <a:srgbClr val="618FFD"/>
      </a:accent1>
      <a:accent2>
        <a:srgbClr val="00AE00"/>
      </a:accent2>
      <a:accent3>
        <a:srgbClr val="AAB3AA"/>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BIOTA:Desktop Folder:slide template</Template>
  <TotalTime>10616</TotalTime>
  <Pages>48</Pages>
  <Words>1546</Words>
  <Application>Microsoft Office PowerPoint</Application>
  <PresentationFormat>On-screen Show (4:3)</PresentationFormat>
  <Paragraphs>262</Paragraphs>
  <Slides>24</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Helvetica</vt:lpstr>
      <vt:lpstr>Times</vt:lpstr>
      <vt:lpstr>untitled 1</vt:lpstr>
      <vt:lpstr>1_untitled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SEMINAR.Jan98</dc:title>
  <dc:creator>Michael R. Willig</dc:creator>
  <cp:lastModifiedBy>Presley, Steven</cp:lastModifiedBy>
  <cp:revision>472</cp:revision>
  <cp:lastPrinted>2003-06-14T22:58:15Z</cp:lastPrinted>
  <dcterms:created xsi:type="dcterms:W3CDTF">1998-01-19T15:30:16Z</dcterms:created>
  <dcterms:modified xsi:type="dcterms:W3CDTF">2023-04-20T19:26:22Z</dcterms:modified>
</cp:coreProperties>
</file>