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5" r:id="rId21"/>
    <p:sldId id="305" r:id="rId22"/>
    <p:sldId id="307" r:id="rId23"/>
    <p:sldId id="275" r:id="rId24"/>
    <p:sldId id="276" r:id="rId25"/>
    <p:sldId id="277" r:id="rId26"/>
    <p:sldId id="278" r:id="rId27"/>
    <p:sldId id="279" r:id="rId28"/>
    <p:sldId id="286" r:id="rId29"/>
    <p:sldId id="280" r:id="rId30"/>
    <p:sldId id="281" r:id="rId31"/>
    <p:sldId id="282" r:id="rId32"/>
    <p:sldId id="283" r:id="rId33"/>
    <p:sldId id="284" r:id="rId34"/>
    <p:sldId id="287" r:id="rId35"/>
    <p:sldId id="288" r:id="rId36"/>
    <p:sldId id="309" r:id="rId37"/>
    <p:sldId id="289" r:id="rId38"/>
    <p:sldId id="308" r:id="rId39"/>
    <p:sldId id="290" r:id="rId40"/>
    <p:sldId id="293" r:id="rId41"/>
    <p:sldId id="294" r:id="rId42"/>
    <p:sldId id="295" r:id="rId43"/>
    <p:sldId id="296" r:id="rId44"/>
    <p:sldId id="292" r:id="rId45"/>
    <p:sldId id="304" r:id="rId46"/>
    <p:sldId id="297" r:id="rId47"/>
    <p:sldId id="298" r:id="rId48"/>
    <p:sldId id="300" r:id="rId49"/>
    <p:sldId id="299" r:id="rId50"/>
    <p:sldId id="291" r:id="rId51"/>
    <p:sldId id="301" r:id="rId52"/>
    <p:sldId id="30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1F1246-96C4-44FD-A8DB-BB21CAB13BDF}" type="datetimeFigureOut">
              <a:rPr lang="en-US" smtClean="0"/>
              <a:pPr/>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2ED64-8AF1-4F80-B8F1-E6766932A1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1F1246-96C4-44FD-A8DB-BB21CAB13BDF}" type="datetimeFigureOut">
              <a:rPr lang="en-US" smtClean="0"/>
              <a:pPr/>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2ED64-8AF1-4F80-B8F1-E6766932A1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1F1246-96C4-44FD-A8DB-BB21CAB13BDF}" type="datetimeFigureOut">
              <a:rPr lang="en-US" smtClean="0"/>
              <a:pPr/>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2ED64-8AF1-4F80-B8F1-E6766932A1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1F1246-96C4-44FD-A8DB-BB21CAB13BDF}" type="datetimeFigureOut">
              <a:rPr lang="en-US" smtClean="0"/>
              <a:pPr/>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2ED64-8AF1-4F80-B8F1-E6766932A1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1F1246-96C4-44FD-A8DB-BB21CAB13BDF}" type="datetimeFigureOut">
              <a:rPr lang="en-US" smtClean="0"/>
              <a:pPr/>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2ED64-8AF1-4F80-B8F1-E6766932A1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1F1246-96C4-44FD-A8DB-BB21CAB13BDF}" type="datetimeFigureOut">
              <a:rPr lang="en-US" smtClean="0"/>
              <a:pPr/>
              <a:t>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2ED64-8AF1-4F80-B8F1-E6766932A1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1F1246-96C4-44FD-A8DB-BB21CAB13BDF}" type="datetimeFigureOut">
              <a:rPr lang="en-US" smtClean="0"/>
              <a:pPr/>
              <a:t>9/10/2012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82ED64-8AF1-4F80-B8F1-E6766932A1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1F1246-96C4-44FD-A8DB-BB21CAB13BDF}" type="datetimeFigureOut">
              <a:rPr lang="en-US" smtClean="0"/>
              <a:pPr/>
              <a:t>9/10/2012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82ED64-8AF1-4F80-B8F1-E6766932A1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F1246-96C4-44FD-A8DB-BB21CAB13BDF}" type="datetimeFigureOut">
              <a:rPr lang="en-US" smtClean="0"/>
              <a:pPr/>
              <a:t>9/10/2012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82ED64-8AF1-4F80-B8F1-E6766932A1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1F1246-96C4-44FD-A8DB-BB21CAB13BDF}" type="datetimeFigureOut">
              <a:rPr lang="en-US" smtClean="0"/>
              <a:pPr/>
              <a:t>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2ED64-8AF1-4F80-B8F1-E6766932A1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1F1246-96C4-44FD-A8DB-BB21CAB13BDF}" type="datetimeFigureOut">
              <a:rPr lang="en-US" smtClean="0"/>
              <a:pPr/>
              <a:t>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2ED64-8AF1-4F80-B8F1-E6766932A1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F1246-96C4-44FD-A8DB-BB21CAB13BDF}" type="datetimeFigureOut">
              <a:rPr lang="en-US" smtClean="0"/>
              <a:pPr/>
              <a:t>9/10/2012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2ED64-8AF1-4F80-B8F1-E6766932A1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iontorrent"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1.xml.rels><?xml version="1.0" encoding="UTF-8" standalone="yes"?>
<Relationships xmlns="http://schemas.openxmlformats.org/package/2006/relationships"><Relationship Id="rId3" Type="http://schemas.openxmlformats.org/officeDocument/2006/relationships/hyperlink" Target="http://www3.appliedbiosystems.com/cms/groups/mcb_marketing/documents/generaldocuments/cms_058265.pdf" TargetMode="Externa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en.wikipedia.org/wiki/List_of_sequence_alignment_software" TargetMode="External"/><Relationship Id="rId2" Type="http://schemas.openxmlformats.org/officeDocument/2006/relationships/hyperlink" Target="http://bioinformatics.ca/links_directory/" TargetMode="External"/><Relationship Id="rId1" Type="http://schemas.openxmlformats.org/officeDocument/2006/relationships/slideLayout" Target="../slideLayouts/slideLayout7.xml"/><Relationship Id="rId5" Type="http://schemas.openxmlformats.org/officeDocument/2006/relationships/hyperlink" Target="http://www.genome.gov/27538886" TargetMode="External"/><Relationship Id="rId4" Type="http://schemas.openxmlformats.org/officeDocument/2006/relationships/hyperlink" Target="http://gigaom.com/cloud/as-genomics-pushes-big-data-limits-cloud-could-save-the-da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588288"/>
            <a:ext cx="8894294" cy="5355312"/>
          </a:xfrm>
          <a:prstGeom prst="rect">
            <a:avLst/>
          </a:prstGeom>
          <a:noFill/>
        </p:spPr>
        <p:txBody>
          <a:bodyPr wrap="none" rtlCol="0">
            <a:spAutoFit/>
          </a:bodyPr>
          <a:lstStyle/>
          <a:p>
            <a:r>
              <a:rPr lang="en-US" b="1" dirty="0"/>
              <a:t>NGS: Next-Generation [high throughput] Sequencing I: Background </a:t>
            </a:r>
          </a:p>
          <a:p>
            <a:r>
              <a:rPr lang="en-US" b="1" dirty="0"/>
              <a:t> </a:t>
            </a:r>
            <a:endParaRPr lang="en-US" dirty="0"/>
          </a:p>
          <a:p>
            <a:r>
              <a:rPr lang="en-US" dirty="0" smtClean="0"/>
              <a:t>     Nearly </a:t>
            </a:r>
            <a:r>
              <a:rPr lang="en-US" dirty="0"/>
              <a:t>all modern DNA sequencing procedures require a concentrated amount of </a:t>
            </a:r>
            <a:endParaRPr lang="en-US" dirty="0" smtClean="0"/>
          </a:p>
          <a:p>
            <a:r>
              <a:rPr lang="en-US" dirty="0" smtClean="0"/>
              <a:t>single-stranded </a:t>
            </a:r>
            <a:r>
              <a:rPr lang="en-US" dirty="0"/>
              <a:t>DNA known as a </a:t>
            </a:r>
            <a:r>
              <a:rPr lang="en-US" b="1" dirty="0"/>
              <a:t>template</a:t>
            </a:r>
            <a:r>
              <a:rPr lang="en-US" dirty="0"/>
              <a:t>.  A template is simply a piece of DNA of </a:t>
            </a:r>
            <a:endParaRPr lang="en-US" dirty="0" smtClean="0"/>
          </a:p>
          <a:p>
            <a:r>
              <a:rPr lang="en-US" dirty="0" smtClean="0"/>
              <a:t>sufficient </a:t>
            </a:r>
            <a:r>
              <a:rPr lang="en-US" dirty="0"/>
              <a:t>length and quality to allow for its sequencing (most sequencing methods </a:t>
            </a:r>
            <a:endParaRPr lang="en-US" dirty="0" smtClean="0"/>
          </a:p>
          <a:p>
            <a:r>
              <a:rPr lang="en-US" dirty="0" smtClean="0"/>
              <a:t>require </a:t>
            </a:r>
            <a:r>
              <a:rPr lang="en-US" dirty="0"/>
              <a:t>a large pool of identical molecules in order to adequately detect sequencing </a:t>
            </a:r>
            <a:endParaRPr lang="en-US" dirty="0" smtClean="0"/>
          </a:p>
          <a:p>
            <a:r>
              <a:rPr lang="en-US" dirty="0" smtClean="0"/>
              <a:t>products </a:t>
            </a:r>
            <a:r>
              <a:rPr lang="en-US" dirty="0"/>
              <a:t>(exceptions: e.g., </a:t>
            </a:r>
            <a:r>
              <a:rPr lang="en-US" dirty="0" err="1"/>
              <a:t>Helicos</a:t>
            </a:r>
            <a:r>
              <a:rPr lang="en-US" dirty="0"/>
              <a:t> NGS).  Templates are generated by the following methods:</a:t>
            </a:r>
          </a:p>
          <a:p>
            <a:r>
              <a:rPr lang="en-US" dirty="0"/>
              <a:t> </a:t>
            </a:r>
          </a:p>
          <a:p>
            <a:r>
              <a:rPr lang="en-US" dirty="0"/>
              <a:t>     1)</a:t>
            </a:r>
            <a:r>
              <a:rPr lang="en-US" b="1" dirty="0"/>
              <a:t> cloning</a:t>
            </a:r>
            <a:r>
              <a:rPr lang="en-US" dirty="0"/>
              <a:t>: cut up genomic DNA in random pieces; insert each piece into a </a:t>
            </a:r>
            <a:r>
              <a:rPr lang="en-US" dirty="0" smtClean="0"/>
              <a:t>bacterial vector</a:t>
            </a:r>
          </a:p>
          <a:p>
            <a:r>
              <a:rPr lang="en-US" dirty="0" smtClean="0"/>
              <a:t> </a:t>
            </a:r>
            <a:r>
              <a:rPr lang="en-US" dirty="0"/>
              <a:t>to generate millions of copies of the original piece</a:t>
            </a:r>
            <a:r>
              <a:rPr lang="en-US" dirty="0" smtClean="0"/>
              <a:t>.</a:t>
            </a:r>
            <a:endParaRPr lang="en-US" dirty="0"/>
          </a:p>
          <a:p>
            <a:r>
              <a:rPr lang="en-US" dirty="0"/>
              <a:t> </a:t>
            </a:r>
          </a:p>
          <a:p>
            <a:r>
              <a:rPr lang="en-US" dirty="0"/>
              <a:t>     2) </a:t>
            </a:r>
            <a:r>
              <a:rPr lang="en-US" b="1" dirty="0"/>
              <a:t>in vitro</a:t>
            </a:r>
            <a:r>
              <a:rPr lang="en-US" dirty="0"/>
              <a:t> </a:t>
            </a:r>
            <a:r>
              <a:rPr lang="en-US" b="1" dirty="0"/>
              <a:t>amplification</a:t>
            </a:r>
            <a:r>
              <a:rPr lang="en-US" dirty="0"/>
              <a:t> methods (PCR): target specific DNA region using </a:t>
            </a:r>
            <a:r>
              <a:rPr lang="en-US" dirty="0" err="1"/>
              <a:t>oligo</a:t>
            </a:r>
            <a:r>
              <a:rPr lang="en-US" dirty="0"/>
              <a:t> </a:t>
            </a:r>
            <a:endParaRPr lang="en-US" dirty="0" smtClean="0"/>
          </a:p>
          <a:p>
            <a:r>
              <a:rPr lang="en-US" dirty="0" smtClean="0"/>
              <a:t>primers </a:t>
            </a:r>
            <a:r>
              <a:rPr lang="en-US" dirty="0"/>
              <a:t>(must know something about sequence of target at 5’ and 3’ ends to design </a:t>
            </a:r>
            <a:endParaRPr lang="en-US" dirty="0" smtClean="0"/>
          </a:p>
          <a:p>
            <a:r>
              <a:rPr lang="en-US" dirty="0" smtClean="0"/>
              <a:t>primers</a:t>
            </a:r>
            <a:r>
              <a:rPr lang="en-US" dirty="0"/>
              <a:t>). A </a:t>
            </a:r>
            <a:r>
              <a:rPr lang="en-US" dirty="0" err="1"/>
              <a:t>thermostable</a:t>
            </a:r>
            <a:r>
              <a:rPr lang="en-US" dirty="0"/>
              <a:t> polymerase and </a:t>
            </a:r>
            <a:r>
              <a:rPr lang="en-US" dirty="0" err="1"/>
              <a:t>dNTPs</a:t>
            </a:r>
            <a:r>
              <a:rPr lang="en-US" dirty="0"/>
              <a:t> are used to synthesize DNA by </a:t>
            </a:r>
            <a:endParaRPr lang="en-US" dirty="0" smtClean="0"/>
          </a:p>
          <a:p>
            <a:r>
              <a:rPr lang="en-US" dirty="0" smtClean="0"/>
              <a:t>cycling </a:t>
            </a:r>
            <a:r>
              <a:rPr lang="en-US" dirty="0"/>
              <a:t>through optimal melting, annealing and extension temperatures</a:t>
            </a:r>
            <a:r>
              <a:rPr lang="en-US" dirty="0" smtClean="0"/>
              <a:t>.</a:t>
            </a:r>
          </a:p>
          <a:p>
            <a:endParaRPr lang="en-US" dirty="0" smtClean="0"/>
          </a:p>
          <a:p>
            <a:r>
              <a:rPr lang="en-US" dirty="0" smtClean="0"/>
              <a:t>     There </a:t>
            </a:r>
            <a:r>
              <a:rPr lang="en-US" dirty="0"/>
              <a:t>is an inherent </a:t>
            </a:r>
            <a:r>
              <a:rPr lang="en-US" b="1" dirty="0"/>
              <a:t>ERROR RATE</a:t>
            </a:r>
            <a:r>
              <a:rPr lang="en-US" dirty="0"/>
              <a:t> associated with various forms of TAQ polymerase, </a:t>
            </a:r>
            <a:endParaRPr lang="en-US" dirty="0" smtClean="0"/>
          </a:p>
          <a:p>
            <a:r>
              <a:rPr lang="en-US" dirty="0" smtClean="0"/>
              <a:t>which </a:t>
            </a:r>
            <a:r>
              <a:rPr lang="en-US" dirty="0"/>
              <a:t>originally lacked 3' to 5' </a:t>
            </a:r>
            <a:r>
              <a:rPr lang="en-US" dirty="0" err="1"/>
              <a:t>exonuclease</a:t>
            </a:r>
            <a:r>
              <a:rPr lang="en-US" dirty="0"/>
              <a:t> proofreading activity.  Newer bioengineered </a:t>
            </a:r>
            <a:endParaRPr lang="en-US" dirty="0" smtClean="0"/>
          </a:p>
          <a:p>
            <a:r>
              <a:rPr lang="en-US" dirty="0" smtClean="0"/>
              <a:t>forms </a:t>
            </a:r>
            <a:r>
              <a:rPr lang="en-US" dirty="0"/>
              <a:t>have proofreading to reduce error rates.  However, no TAQ is error free.  </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28600" y="226014"/>
            <a:ext cx="8686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NGS: Next-Generation Sequencing II: Template Preparation</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(generate clusters of identical DNA molecules for adequate detection)</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lphaUcPeriod"/>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Emulsion PCR</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emPCR</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p>
          <a:p>
            <a:pPr marL="228600" marR="0" lvl="0" indent="-228600" algn="l" defTabSz="914400" rtl="0" eaLnBrk="0" fontAlgn="base" latinLnBrk="0" hangingPunct="0">
              <a:lnSpc>
                <a:spcPct val="100000"/>
              </a:lnSpc>
              <a:spcBef>
                <a:spcPct val="0"/>
              </a:spcBef>
              <a:spcAft>
                <a:spcPct val="0"/>
              </a:spcAft>
              <a:buClrTx/>
              <a:buSzTx/>
              <a:buFontTx/>
              <a:buAutoNum type="alphaUcPeriod"/>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In emulsion PCR, a DNA library is first generated through random fragmentation of genomic DNA (300-800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bp</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The fragment ends are polished (to provide blunt ends) and short adaptors are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ligated</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onto them.  Unique ID adaptors also can be added to multiplex as many as 96 different source templates simultaneously.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The adaptors provide priming sequences for both amplification and sequencing. One adaptor (B) contains a 5'-biotin tag enabling the immobilization of the DNA library onto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streptavidin</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-coated beads (biotin and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streptavidin</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exhibit an intense, non-covalent binding).  After nick repair, the non-</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biotinylated</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strand is released and used as a single-stranded template DNA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sstDNA</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library.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Single-stranded DNA templates are attached to the surface of beads by the adaptors, which are complementary to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oligonucleotide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probes present on the surface. Each bead is attached to a single DNA fragment from the DNA library.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The beads (with their bound DNA template) are then compartmentalized into water-oil emulsion droplets, which also contain the PCR reaction mixture.  In the aqueous water-oil emulsion, each of the droplets capturing one bead functions as a PCR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microreactor</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that produces several thousand amplified copies only of the single DNA template.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EmPCR</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has the advantage of avoiding the arbitrary loss of genomic sequences inherent in bacterial cloning methods. A library of fragment or mate-pair targets is created, and adaptors containing universal priming sites are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ligated</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to the target ends, allowing complex genomes to be amplified with common PCR primers. After ligation, the DNA is separated into single strands and captured onto beads under conditions that favor one DNA molecule per bead</a:t>
            </a: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smtClean="0">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Times New Roman" pitchFamily="18" charset="0"/>
            </a:endParaRPr>
          </a:p>
          <a:p>
            <a:pPr lvl="0" eaLnBrk="0" fontAlgn="base" hangingPunct="0">
              <a:spcBef>
                <a:spcPct val="0"/>
              </a:spcBef>
              <a:spcAft>
                <a:spcPct val="0"/>
              </a:spcAft>
            </a:pPr>
            <a:r>
              <a:rPr lang="en-US" b="1" dirty="0" smtClean="0"/>
              <a:t>                *</a:t>
            </a:r>
            <a:r>
              <a:rPr lang="en-US" b="1" dirty="0" err="1" smtClean="0"/>
              <a:t>emPCR</a:t>
            </a:r>
            <a:r>
              <a:rPr lang="en-US" b="1" dirty="0" smtClean="0"/>
              <a:t> </a:t>
            </a:r>
            <a:r>
              <a:rPr lang="en-US" dirty="0" smtClean="0"/>
              <a:t>is used in</a:t>
            </a:r>
            <a:r>
              <a:rPr lang="en-US" b="1" dirty="0" smtClean="0"/>
              <a:t> 454, </a:t>
            </a:r>
            <a:r>
              <a:rPr lang="en-US" b="1" dirty="0" err="1" smtClean="0"/>
              <a:t>SOLiD</a:t>
            </a:r>
            <a:r>
              <a:rPr lang="en-US" dirty="0" smtClean="0"/>
              <a:t>, and</a:t>
            </a:r>
            <a:r>
              <a:rPr lang="en-US" b="1" dirty="0" smtClean="0"/>
              <a:t> Ion Torrent </a:t>
            </a:r>
            <a:r>
              <a:rPr lang="en-US" dirty="0" smtClean="0"/>
              <a:t>sequencing platforms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7" descr="http://www.dkfz.de/gpcf/fileadmin/user_upload/RTEmagicC_Fragments_04.jpg.jpg"/>
          <p:cNvPicPr>
            <a:picLocks noChangeAspect="1" noChangeArrowheads="1"/>
          </p:cNvPicPr>
          <p:nvPr/>
        </p:nvPicPr>
        <p:blipFill>
          <a:blip r:embed="rId2" cstate="print"/>
          <a:srcRect/>
          <a:stretch>
            <a:fillRect/>
          </a:stretch>
        </p:blipFill>
        <p:spPr bwMode="auto">
          <a:xfrm>
            <a:off x="1090174" y="770593"/>
            <a:ext cx="1805426" cy="2148061"/>
          </a:xfrm>
          <a:prstGeom prst="rect">
            <a:avLst/>
          </a:prstGeom>
          <a:noFill/>
        </p:spPr>
      </p:pic>
      <p:pic>
        <p:nvPicPr>
          <p:cNvPr id="19462" name="Picture 10" descr="http://www.dkfz.de/gpcf/fileadmin/user_upload/RTEmagicC_SS_15.gif.gif"/>
          <p:cNvPicPr>
            <a:picLocks noChangeAspect="1" noChangeArrowheads="1"/>
          </p:cNvPicPr>
          <p:nvPr/>
        </p:nvPicPr>
        <p:blipFill>
          <a:blip r:embed="rId3" cstate="print"/>
          <a:srcRect/>
          <a:stretch>
            <a:fillRect/>
          </a:stretch>
        </p:blipFill>
        <p:spPr bwMode="auto">
          <a:xfrm>
            <a:off x="3429000" y="770594"/>
            <a:ext cx="1720970" cy="2057400"/>
          </a:xfrm>
          <a:prstGeom prst="rect">
            <a:avLst/>
          </a:prstGeom>
          <a:noFill/>
        </p:spPr>
      </p:pic>
      <p:pic>
        <p:nvPicPr>
          <p:cNvPr id="19461" name="Picture 13" descr="http://www.dkfz.de/gpcf/uploads/pics/Bead_08.jpg"/>
          <p:cNvPicPr>
            <a:picLocks noChangeAspect="1" noChangeArrowheads="1"/>
          </p:cNvPicPr>
          <p:nvPr/>
        </p:nvPicPr>
        <p:blipFill>
          <a:blip r:embed="rId4" cstate="print"/>
          <a:srcRect/>
          <a:stretch>
            <a:fillRect/>
          </a:stretch>
        </p:blipFill>
        <p:spPr bwMode="auto">
          <a:xfrm>
            <a:off x="6069642" y="846794"/>
            <a:ext cx="1931358" cy="1981200"/>
          </a:xfrm>
          <a:prstGeom prst="rect">
            <a:avLst/>
          </a:prstGeom>
          <a:noFill/>
        </p:spPr>
      </p:pic>
      <p:pic>
        <p:nvPicPr>
          <p:cNvPr id="19460" name="Picture 4" descr="http://www.seqtech.com/images/image0/SOLiD/Picture/emulsion.png"/>
          <p:cNvPicPr>
            <a:picLocks noChangeAspect="1" noChangeArrowheads="1"/>
          </p:cNvPicPr>
          <p:nvPr/>
        </p:nvPicPr>
        <p:blipFill>
          <a:blip r:embed="rId5" cstate="print"/>
          <a:srcRect l="5406"/>
          <a:stretch>
            <a:fillRect/>
          </a:stretch>
        </p:blipFill>
        <p:spPr bwMode="auto">
          <a:xfrm>
            <a:off x="914736" y="3742394"/>
            <a:ext cx="3885864" cy="2887006"/>
          </a:xfrm>
          <a:prstGeom prst="rect">
            <a:avLst/>
          </a:prstGeom>
          <a:noFill/>
        </p:spPr>
      </p:pic>
      <p:pic>
        <p:nvPicPr>
          <p:cNvPr id="19459" name="Picture 22" descr="http://www.dkfz.de/gpcf/uploads/pics/BeadPolySeq_08.jpg"/>
          <p:cNvPicPr>
            <a:picLocks noChangeAspect="1" noChangeArrowheads="1"/>
          </p:cNvPicPr>
          <p:nvPr/>
        </p:nvPicPr>
        <p:blipFill>
          <a:blip r:embed="rId6" cstate="print"/>
          <a:srcRect/>
          <a:stretch>
            <a:fillRect/>
          </a:stretch>
        </p:blipFill>
        <p:spPr bwMode="auto">
          <a:xfrm>
            <a:off x="5972175" y="4195129"/>
            <a:ext cx="1266825" cy="1514475"/>
          </a:xfrm>
          <a:prstGeom prst="rect">
            <a:avLst/>
          </a:prstGeom>
          <a:noFill/>
        </p:spPr>
      </p:pic>
      <p:sp>
        <p:nvSpPr>
          <p:cNvPr id="19464" name="Rectangle 8"/>
          <p:cNvSpPr>
            <a:spLocks noChangeArrowheads="1"/>
          </p:cNvSpPr>
          <p:nvPr/>
        </p:nvSpPr>
        <p:spPr bwMode="auto">
          <a:xfrm>
            <a:off x="2596324" y="148679"/>
            <a:ext cx="386355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sz="2000" dirty="0" err="1" smtClean="0"/>
              <a:t>emPCR</a:t>
            </a:r>
            <a:r>
              <a:rPr lang="en-US" sz="2000" dirty="0" smtClean="0"/>
              <a:t> (as used in 454 sequencing)</a:t>
            </a:r>
            <a:endParaRPr lang="en-US" sz="2000" dirty="0"/>
          </a:p>
        </p:txBody>
      </p:sp>
      <p:sp>
        <p:nvSpPr>
          <p:cNvPr id="19467" name="Rectangle 11"/>
          <p:cNvSpPr>
            <a:spLocks noChangeArrowheads="1"/>
          </p:cNvSpPr>
          <p:nvPr/>
        </p:nvSpPr>
        <p:spPr bwMode="auto">
          <a:xfrm>
            <a:off x="228600" y="3046295"/>
            <a:ext cx="8229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fragment genomic DNA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ligate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adaptors onto fragments             attach 1 DNA strand to each bead</a:t>
            </a: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in an emulsion droplet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9" name="Rectangle 13"/>
          <p:cNvSpPr>
            <a:spLocks noChangeArrowheads="1"/>
          </p:cNvSpPr>
          <p:nvPr/>
        </p:nvSpPr>
        <p:spPr bwMode="auto">
          <a:xfrm>
            <a:off x="5486400" y="5719129"/>
            <a:ext cx="2362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perform PCR in each droplet;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remove (break) emulsion shell</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0200" y="228600"/>
            <a:ext cx="1518364" cy="369332"/>
          </a:xfrm>
          <a:prstGeom prst="rect">
            <a:avLst/>
          </a:prstGeom>
        </p:spPr>
        <p:txBody>
          <a:bodyPr wrap="none">
            <a:spAutoFit/>
          </a:bodyPr>
          <a:lstStyle/>
          <a:p>
            <a:r>
              <a:rPr lang="en-US" dirty="0" smtClean="0">
                <a:latin typeface="Arial" pitchFamily="34" charset="0"/>
                <a:ea typeface="Calibri" pitchFamily="34" charset="0"/>
                <a:cs typeface="Times New Roman" pitchFamily="18" charset="0"/>
              </a:rPr>
              <a:t>SEM of wells</a:t>
            </a:r>
            <a:endParaRPr lang="en-US" dirty="0"/>
          </a:p>
        </p:txBody>
      </p:sp>
      <p:pic>
        <p:nvPicPr>
          <p:cNvPr id="3" name="il_fi" descr="http://www.nature.com/nbt/journal/v21/n12/images/nbt1203-1425-F1.jpg"/>
          <p:cNvPicPr>
            <a:picLocks noChangeAspect="1" noChangeArrowheads="1"/>
          </p:cNvPicPr>
          <p:nvPr/>
        </p:nvPicPr>
        <p:blipFill>
          <a:blip r:embed="rId2" cstate="print"/>
          <a:srcRect/>
          <a:stretch>
            <a:fillRect/>
          </a:stretch>
        </p:blipFill>
        <p:spPr bwMode="auto">
          <a:xfrm>
            <a:off x="3962400" y="685800"/>
            <a:ext cx="4038600" cy="2637453"/>
          </a:xfrm>
          <a:prstGeom prst="rect">
            <a:avLst/>
          </a:prstGeom>
          <a:noFill/>
        </p:spPr>
      </p:pic>
      <p:pic>
        <p:nvPicPr>
          <p:cNvPr id="4" name="yui_3_5_0_3_1342815582067_275" descr="http://farm3.staticflickr.com/2733/4093644608_8676ac73df_z.jpg?zz=1"/>
          <p:cNvPicPr>
            <a:picLocks noChangeAspect="1" noChangeArrowheads="1"/>
          </p:cNvPicPr>
          <p:nvPr/>
        </p:nvPicPr>
        <p:blipFill>
          <a:blip r:embed="rId3" cstate="print"/>
          <a:srcRect/>
          <a:stretch>
            <a:fillRect/>
          </a:stretch>
        </p:blipFill>
        <p:spPr bwMode="auto">
          <a:xfrm>
            <a:off x="533400" y="762000"/>
            <a:ext cx="2840151" cy="2514600"/>
          </a:xfrm>
          <a:prstGeom prst="rect">
            <a:avLst/>
          </a:prstGeom>
          <a:noFill/>
        </p:spPr>
      </p:pic>
      <p:sp>
        <p:nvSpPr>
          <p:cNvPr id="6" name="Rectangle 5"/>
          <p:cNvSpPr/>
          <p:nvPr/>
        </p:nvSpPr>
        <p:spPr>
          <a:xfrm>
            <a:off x="1066800" y="228600"/>
            <a:ext cx="1650837" cy="369332"/>
          </a:xfrm>
          <a:prstGeom prst="rect">
            <a:avLst/>
          </a:prstGeom>
        </p:spPr>
        <p:txBody>
          <a:bodyPr wrap="none">
            <a:spAutoFit/>
          </a:bodyPr>
          <a:lstStyle/>
          <a:p>
            <a:r>
              <a:rPr lang="en-US" dirty="0" err="1" smtClean="0">
                <a:latin typeface="Arial" pitchFamily="34" charset="0"/>
                <a:ea typeface="Calibri" pitchFamily="34" charset="0"/>
                <a:cs typeface="Times New Roman" pitchFamily="18" charset="0"/>
              </a:rPr>
              <a:t>PicoTiter</a:t>
            </a:r>
            <a:r>
              <a:rPr lang="en-US" dirty="0" smtClean="0">
                <a:latin typeface="Arial" pitchFamily="34" charset="0"/>
                <a:ea typeface="Calibri" pitchFamily="34" charset="0"/>
                <a:cs typeface="Times New Roman" pitchFamily="18" charset="0"/>
              </a:rPr>
              <a:t> plate</a:t>
            </a:r>
            <a:endParaRPr lang="en-US" dirty="0"/>
          </a:p>
        </p:txBody>
      </p:sp>
      <p:pic>
        <p:nvPicPr>
          <p:cNvPr id="7" name="Picture 6" descr="http://www.dkfz.de/gpcf/uploads/pics/Wells_08.jpg"/>
          <p:cNvPicPr/>
          <p:nvPr/>
        </p:nvPicPr>
        <p:blipFill>
          <a:blip r:embed="rId4" cstate="print"/>
          <a:srcRect/>
          <a:stretch>
            <a:fillRect/>
          </a:stretch>
        </p:blipFill>
        <p:spPr bwMode="auto">
          <a:xfrm>
            <a:off x="685800" y="3810000"/>
            <a:ext cx="2286000" cy="1981200"/>
          </a:xfrm>
          <a:prstGeom prst="rect">
            <a:avLst/>
          </a:prstGeom>
          <a:noFill/>
          <a:ln w="9525">
            <a:noFill/>
            <a:miter lim="800000"/>
            <a:headEnd/>
            <a:tailEnd/>
          </a:ln>
        </p:spPr>
      </p:pic>
      <p:sp>
        <p:nvSpPr>
          <p:cNvPr id="8" name="Rectangle 7"/>
          <p:cNvSpPr/>
          <p:nvPr/>
        </p:nvSpPr>
        <p:spPr>
          <a:xfrm>
            <a:off x="304800" y="5943600"/>
            <a:ext cx="3276600" cy="646331"/>
          </a:xfrm>
          <a:prstGeom prst="rect">
            <a:avLst/>
          </a:prstGeom>
        </p:spPr>
        <p:txBody>
          <a:bodyPr wrap="square">
            <a:spAutoFit/>
          </a:bodyPr>
          <a:lstStyle/>
          <a:p>
            <a:pPr algn="ctr"/>
            <a:r>
              <a:rPr lang="en-US" dirty="0" smtClean="0"/>
              <a:t>load beads into </a:t>
            </a:r>
            <a:r>
              <a:rPr lang="en-US" dirty="0" err="1" smtClean="0"/>
              <a:t>PicoTiter</a:t>
            </a:r>
            <a:r>
              <a:rPr lang="en-US" dirty="0" smtClean="0"/>
              <a:t> Plate;</a:t>
            </a:r>
          </a:p>
          <a:p>
            <a:pPr algn="ctr"/>
            <a:r>
              <a:rPr lang="en-US" dirty="0" smtClean="0"/>
              <a:t>add reagent beads to wells</a:t>
            </a:r>
            <a:endParaRPr lang="en-US" dirty="0"/>
          </a:p>
        </p:txBody>
      </p:sp>
      <p:pic>
        <p:nvPicPr>
          <p:cNvPr id="9" name="Picture 8" descr="http://www.dkfz.de/gpcf/uploads/pics/Sequencing1_06.jpg"/>
          <p:cNvPicPr/>
          <p:nvPr/>
        </p:nvPicPr>
        <p:blipFill>
          <a:blip r:embed="rId5" cstate="print"/>
          <a:srcRect/>
          <a:stretch>
            <a:fillRect/>
          </a:stretch>
        </p:blipFill>
        <p:spPr bwMode="auto">
          <a:xfrm>
            <a:off x="4419600" y="3505200"/>
            <a:ext cx="3243580" cy="2303145"/>
          </a:xfrm>
          <a:prstGeom prst="rect">
            <a:avLst/>
          </a:prstGeom>
          <a:noFill/>
          <a:ln w="9525">
            <a:noFill/>
            <a:miter lim="800000"/>
            <a:headEnd/>
            <a:tailEnd/>
          </a:ln>
        </p:spPr>
      </p:pic>
      <p:sp>
        <p:nvSpPr>
          <p:cNvPr id="10" name="Rectangle 9"/>
          <p:cNvSpPr/>
          <p:nvPr/>
        </p:nvSpPr>
        <p:spPr>
          <a:xfrm>
            <a:off x="3810000" y="5782270"/>
            <a:ext cx="4953000" cy="923330"/>
          </a:xfrm>
          <a:prstGeom prst="rect">
            <a:avLst/>
          </a:prstGeom>
        </p:spPr>
        <p:txBody>
          <a:bodyPr wrap="square">
            <a:spAutoFit/>
          </a:bodyPr>
          <a:lstStyle/>
          <a:p>
            <a:pPr algn="ctr"/>
            <a:r>
              <a:rPr lang="en-US" dirty="0" smtClean="0"/>
              <a:t>sequence by sequentially washing plates with </a:t>
            </a:r>
          </a:p>
          <a:p>
            <a:pPr algn="ctr"/>
            <a:r>
              <a:rPr lang="en-US" dirty="0" smtClean="0"/>
              <a:t>A, C, G, T; light is released if a base is incorporated; </a:t>
            </a:r>
          </a:p>
          <a:p>
            <a:pPr algn="ctr"/>
            <a:r>
              <a:rPr lang="en-US" dirty="0" smtClean="0"/>
              <a:t>a camera is used to detect the light flash</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81001" y="309028"/>
            <a:ext cx="8305799"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 Solid-phase (i.e., non-emulsion) PCR: Bridge Amplification </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(used in </a:t>
            </a:r>
            <a:r>
              <a:rPr kumimoji="0" lang="en-US" sz="14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Illumina</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systems only).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Don’t confuse “solid phase” with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SOLiD</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In this method, the amplification reaction occurs on the surface of the flow cell, which is coated with single stranded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oligonucleotides</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corresponding to the sequences of the adapters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ligated</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during the sample preparation stage.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pitchFamily="34" charset="0"/>
                <a:ea typeface="Calibri" pitchFamily="34" charset="0"/>
                <a:cs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Single-stranded, adapter-</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ligated</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fragments are bound to the surface of the flow cell and then exposed to reagents for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polyermase</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-based extension.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pitchFamily="34" charset="0"/>
                <a:ea typeface="Calibri" pitchFamily="34" charset="0"/>
                <a:cs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Priming occurs as the free/distal end of a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ligated</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fragment "bridges" to a complementary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oligo</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on the surface.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latin typeface="Arial" pitchFamily="34" charset="0"/>
                <a:ea typeface="Calibri" pitchFamily="34" charset="0"/>
                <a:cs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Repeated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denaturation</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and extension results in localized amplification of single molecules in millions of unique locations across the flow cell surface, which are referred to as "clusters".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seqanswers.com/forums/images/content/ilmn-step1-6.jpg"/>
          <p:cNvPicPr/>
          <p:nvPr/>
        </p:nvPicPr>
        <p:blipFill>
          <a:blip r:embed="rId2" cstate="print"/>
          <a:srcRect/>
          <a:stretch>
            <a:fillRect/>
          </a:stretch>
        </p:blipFill>
        <p:spPr bwMode="auto">
          <a:xfrm>
            <a:off x="304800" y="152400"/>
            <a:ext cx="4953000" cy="6553200"/>
          </a:xfrm>
          <a:prstGeom prst="rect">
            <a:avLst/>
          </a:prstGeom>
          <a:noFill/>
          <a:ln w="9525">
            <a:noFill/>
            <a:miter lim="800000"/>
            <a:headEnd/>
            <a:tailEnd/>
          </a:ln>
        </p:spPr>
      </p:pic>
      <p:sp>
        <p:nvSpPr>
          <p:cNvPr id="3" name="Rectangle 2"/>
          <p:cNvSpPr/>
          <p:nvPr/>
        </p:nvSpPr>
        <p:spPr>
          <a:xfrm>
            <a:off x="5741485" y="2819400"/>
            <a:ext cx="2107115" cy="646331"/>
          </a:xfrm>
          <a:prstGeom prst="rect">
            <a:avLst/>
          </a:prstGeom>
        </p:spPr>
        <p:txBody>
          <a:bodyPr wrap="none">
            <a:spAutoFit/>
          </a:bodyPr>
          <a:lstStyle/>
          <a:p>
            <a:r>
              <a:rPr lang="en-US" b="1" dirty="0" smtClean="0"/>
              <a:t>Bridge amplification</a:t>
            </a:r>
          </a:p>
          <a:p>
            <a:r>
              <a:rPr lang="en-US" b="1" dirty="0" smtClean="0"/>
              <a:t>  </a:t>
            </a:r>
            <a:r>
              <a:rPr lang="en-US" dirty="0" smtClean="0"/>
              <a:t> (</a:t>
            </a:r>
            <a:r>
              <a:rPr lang="en-US" dirty="0" err="1" smtClean="0"/>
              <a:t>Illumina</a:t>
            </a:r>
            <a:r>
              <a:rPr lang="en-US" dirty="0" smtClean="0"/>
              <a:t> systems)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3" descr="http://bioinformatics.oxfordjournals.org/content/25/17/2194/F1.large.jpg"/>
          <p:cNvPicPr>
            <a:picLocks noChangeAspect="1" noChangeArrowheads="1"/>
          </p:cNvPicPr>
          <p:nvPr/>
        </p:nvPicPr>
        <p:blipFill>
          <a:blip r:embed="rId2" cstate="print"/>
          <a:srcRect/>
          <a:stretch>
            <a:fillRect/>
          </a:stretch>
        </p:blipFill>
        <p:spPr bwMode="auto">
          <a:xfrm>
            <a:off x="2319867" y="228600"/>
            <a:ext cx="4842933" cy="3352800"/>
          </a:xfrm>
          <a:prstGeom prst="rect">
            <a:avLst/>
          </a:prstGeom>
          <a:noFill/>
        </p:spPr>
      </p:pic>
      <p:pic>
        <p:nvPicPr>
          <p:cNvPr id="15361" name="il_fi" descr="http://genomics.med.tufts.edu/images/faq02_pic03.jpg?1342448402"/>
          <p:cNvPicPr>
            <a:picLocks noChangeAspect="1" noChangeArrowheads="1"/>
          </p:cNvPicPr>
          <p:nvPr/>
        </p:nvPicPr>
        <p:blipFill>
          <a:blip r:embed="rId3" cstate="print"/>
          <a:srcRect/>
          <a:stretch>
            <a:fillRect/>
          </a:stretch>
        </p:blipFill>
        <p:spPr bwMode="auto">
          <a:xfrm>
            <a:off x="3124200" y="4114800"/>
            <a:ext cx="3105150" cy="2600325"/>
          </a:xfrm>
          <a:prstGeom prst="rect">
            <a:avLst/>
          </a:prstGeom>
          <a:noFill/>
        </p:spPr>
      </p:pic>
      <p:sp>
        <p:nvSpPr>
          <p:cNvPr id="1536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364" name="Rectangle 4"/>
          <p:cNvSpPr>
            <a:spLocks noChangeArrowheads="1"/>
          </p:cNvSpPr>
          <p:nvPr/>
        </p:nvSpPr>
        <p:spPr bwMode="auto">
          <a:xfrm>
            <a:off x="2297021" y="3657600"/>
            <a:ext cx="4408579"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Illumina</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8-cell flow cell showing cluster formation</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quencing technologies |[mdash]| the next generation"/>
          <p:cNvPicPr/>
          <p:nvPr/>
        </p:nvPicPr>
        <p:blipFill>
          <a:blip r:embed="rId2" cstate="print"/>
          <a:srcRect t="22901"/>
          <a:stretch>
            <a:fillRect/>
          </a:stretch>
        </p:blipFill>
        <p:spPr bwMode="auto">
          <a:xfrm>
            <a:off x="2209800" y="2514600"/>
            <a:ext cx="5334000" cy="4069080"/>
          </a:xfrm>
          <a:prstGeom prst="rect">
            <a:avLst/>
          </a:prstGeom>
          <a:noFill/>
          <a:ln w="9525">
            <a:noFill/>
            <a:miter lim="800000"/>
            <a:headEnd/>
            <a:tailEnd/>
          </a:ln>
        </p:spPr>
      </p:pic>
      <p:sp>
        <p:nvSpPr>
          <p:cNvPr id="4" name="Rectangle 3"/>
          <p:cNvSpPr/>
          <p:nvPr/>
        </p:nvSpPr>
        <p:spPr>
          <a:xfrm>
            <a:off x="2057400" y="2590800"/>
            <a:ext cx="36576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7" name="Rectangle 1"/>
          <p:cNvSpPr>
            <a:spLocks noChangeArrowheads="1"/>
          </p:cNvSpPr>
          <p:nvPr/>
        </p:nvSpPr>
        <p:spPr bwMode="auto">
          <a:xfrm>
            <a:off x="228600" y="685800"/>
            <a:ext cx="8763000" cy="35702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 Single-molecule systems (</a:t>
            </a:r>
            <a:r>
              <a:rPr kumimoji="0" lang="en-US" sz="14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Helicos</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Pacific </a:t>
            </a:r>
            <a:r>
              <a:rPr kumimoji="0" lang="en-US" sz="14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BioSciences</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/Li-</a:t>
            </a:r>
            <a:r>
              <a:rPr kumimoji="0" lang="en-US" sz="14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Cor</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[“3</a:t>
            </a:r>
            <a:r>
              <a:rPr kumimoji="0" lang="en-US" sz="1400" b="1" i="0" u="none" strike="noStrike" cap="none" normalizeH="0" baseline="30000" dirty="0" smtClean="0">
                <a:ln>
                  <a:noFill/>
                </a:ln>
                <a:solidFill>
                  <a:schemeClr val="tx1"/>
                </a:solidFill>
                <a:effectLst/>
                <a:latin typeface="Arial" pitchFamily="34" charset="0"/>
                <a:ea typeface="Calibri" pitchFamily="34" charset="0"/>
                <a:cs typeface="Times New Roman" pitchFamily="18" charset="0"/>
              </a:rPr>
              <a:t>rd</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-generation´systems”]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These methods require </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no PCR</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or other type of template amplification, because the sequences are obtained directly from single DNA molecules.  Because this approach avoids PCR, it </a:t>
            </a:r>
            <a:r>
              <a:rPr kumimoji="0" lang="en-US" sz="12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should</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have the lowest error-rate of any NGS methodology; however, initial versions of the technology are sequencing at less than 85% accuracy and require combined 454 or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Illumina</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runs to correct reads!  Not quite yet ready for prime time, but becoming more prevalent.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3 ways to immobilize templates to a solid support for single-molecule sequencing:</a:t>
            </a: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b="1" dirty="0" smtClean="0">
                <a:latin typeface="Arial" pitchFamily="34" charset="0"/>
                <a:ea typeface="Calibri" pitchFamily="34" charset="0"/>
                <a:cs typeface="Times New Roman" pitchFamily="18" charset="0"/>
              </a:rPr>
              <a:t>     </a:t>
            </a:r>
            <a:r>
              <a:rPr kumimoji="0" lang="en-US" sz="12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Helicos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single-molecule (no PCR): primer immobilized [one-pass]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b="1" dirty="0" smtClean="0">
                <a:latin typeface="Arial" pitchFamily="34" charset="0"/>
                <a:ea typeface="Calibri" pitchFamily="34" charset="0"/>
                <a:cs typeface="Times New Roman" pitchFamily="18" charset="0"/>
              </a:rPr>
              <a:t>     </a:t>
            </a:r>
            <a:r>
              <a:rPr kumimoji="0" lang="en-US" sz="12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Helicos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single-molecule (no PCR): template immobilized [two-pass]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b="1" dirty="0" smtClean="0">
                <a:latin typeface="Arial" pitchFamily="34" charset="0"/>
                <a:ea typeface="Calibri" pitchFamily="34" charset="0"/>
                <a:cs typeface="Times New Roman" pitchFamily="18" charset="0"/>
              </a:rPr>
              <a:t>     </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Pacific </a:t>
            </a:r>
            <a:r>
              <a:rPr kumimoji="0" lang="en-US" sz="12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BioSciences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Li-</a:t>
            </a:r>
            <a:r>
              <a:rPr kumimoji="0" lang="en-US" sz="12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Cor</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single-molecule (no PCR): polymerase </a:t>
            </a: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immobilized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52400" y="313883"/>
            <a:ext cx="88392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NGS: Next-Generation Sequencing III: Template immobilization types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Michael L.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Metzker</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2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Nature Reviews Genetics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11</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31-46 (2010).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400050" marR="0" lvl="0" indent="-400050" algn="l" defTabSz="914400" rtl="0" eaLnBrk="0" fontAlgn="base" latinLnBrk="0" hangingPunct="0">
              <a:lnSpc>
                <a:spcPct val="100000"/>
              </a:lnSpc>
              <a:spcBef>
                <a:spcPct val="0"/>
              </a:spcBef>
              <a:spcAft>
                <a:spcPct val="0"/>
              </a:spcAft>
              <a:buClrTx/>
              <a:buSzTx/>
              <a:buFontTx/>
              <a:buAutoNum type="romanUcPeriod"/>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“Sequencing by synthesis” (SBS) platforms:</a:t>
            </a:r>
          </a:p>
          <a:p>
            <a:pPr marL="285750" marR="0" lvl="0" indent="-285750" algn="l" defTabSz="914400" rtl="0" eaLnBrk="0" fontAlgn="base" latinLnBrk="0" hangingPunct="0">
              <a:lnSpc>
                <a:spcPct val="100000"/>
              </a:lnSpc>
              <a:spcBef>
                <a:spcPct val="0"/>
              </a:spcBef>
              <a:spcAft>
                <a:spcPct val="0"/>
              </a:spcAft>
              <a:buClrTx/>
              <a:buSzTx/>
              <a:buFontTx/>
              <a:buAutoNum type="romanUcPeriod"/>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 </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454</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pyrosequencing</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sequence-by-synthesis method that detects the pyrophosphate released as a nucleotide is incorporated by using a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chemiluminescent</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enzyme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luciferase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and a light detector.  454 was the first NGS on the market (2005).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perform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emPCR</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2). sequence complimentary strand by DNA synthesis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3). detect light emitted by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chemiluminescent</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reaction involving released pyrophosphate as each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nt</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is incorporated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Homopolymer</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repeats (e.g. GGGGG) in the template result in consecutive multiple light bursts, which can “saturate”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photodetector</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causing erroneous count of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nts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in the repeat (see also Ion Torrent).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b="1" dirty="0" smtClean="0">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 </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Ion Torrent</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http://www.youtube.com/iontorrent</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Similar to 454 but measures pH change (instead of light) as nucleotides are incorporated (incrementally flood plate with each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nt</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until a signal is obtained for one).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perform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emPCR</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2). sequence complimentary strand by DNA synthesis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3). detect pH change as each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nt</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is incorporated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If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homopolymer</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repeats (e.g. GGGGG) are present on the template (strand to be sequenced) then multiple introduced nucleotides are incorporated and more hydrogen ions are released in a single cycle. This results in a greater pH change and a proportionally greater electronic signal.  This limitation makes it difficult to enumerate long repeats.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 </a:t>
            </a:r>
            <a:r>
              <a:rPr kumimoji="0" lang="en-US" sz="12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Illumina</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originally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Solexa</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 2</a:t>
            </a:r>
            <a:r>
              <a:rPr kumimoji="0" lang="en-US" sz="1200" b="0" i="0" u="none" strike="noStrike" cap="none" normalizeH="0" baseline="30000" dirty="0" smtClean="0">
                <a:ln>
                  <a:noFill/>
                </a:ln>
                <a:solidFill>
                  <a:schemeClr val="tx1"/>
                </a:solidFill>
                <a:effectLst/>
                <a:latin typeface="Arial" pitchFamily="34" charset="0"/>
                <a:ea typeface="Calibri" pitchFamily="34" charset="0"/>
                <a:cs typeface="Times New Roman" pitchFamily="18" charset="0"/>
              </a:rPr>
              <a:t>nd</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system after 454</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solid-phase amplification (polymerase-based sequence-by-synthesis)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Two basic steps: initial priming and extending of the single-stranded, single-molecule template, and bridge amplification of the immobilized template with immediately adjacent primers to form clusters.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For sequencing, only dye-labeled terminators are added; then the sequence at that position is determined for all clusters; next, the dye is cleaved and another round of dye-</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labelled</a:t>
            </a:r>
            <a:r>
              <a:rPr lang="en-US" sz="600" dirty="0" smtClean="0">
                <a:latin typeface="Arial" pitchFamily="34"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terminators is added.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Multplexing</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use of index tags can allow up to 12 samples per lane or 96 samples per flow cell.  However, multiplexed samples divide up reads in each cell.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MiSeq</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New version of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Illumina</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system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seqanswers.com/forums/images/content/ilmn-step7-12.jpg"/>
          <p:cNvPicPr/>
          <p:nvPr/>
        </p:nvPicPr>
        <p:blipFill>
          <a:blip r:embed="rId2" cstate="print"/>
          <a:srcRect/>
          <a:stretch>
            <a:fillRect/>
          </a:stretch>
        </p:blipFill>
        <p:spPr bwMode="auto">
          <a:xfrm>
            <a:off x="381000" y="152400"/>
            <a:ext cx="4953000" cy="6553200"/>
          </a:xfrm>
          <a:prstGeom prst="rect">
            <a:avLst/>
          </a:prstGeom>
          <a:noFill/>
          <a:ln w="9525">
            <a:noFill/>
            <a:miter lim="800000"/>
            <a:headEnd/>
            <a:tailEnd/>
          </a:ln>
        </p:spPr>
      </p:pic>
      <p:sp>
        <p:nvSpPr>
          <p:cNvPr id="3" name="Rectangle 2"/>
          <p:cNvSpPr/>
          <p:nvPr/>
        </p:nvSpPr>
        <p:spPr>
          <a:xfrm>
            <a:off x="6096000" y="3124200"/>
            <a:ext cx="2060179" cy="369332"/>
          </a:xfrm>
          <a:prstGeom prst="rect">
            <a:avLst/>
          </a:prstGeom>
        </p:spPr>
        <p:txBody>
          <a:bodyPr wrap="none">
            <a:spAutoFit/>
          </a:bodyPr>
          <a:lstStyle/>
          <a:p>
            <a:r>
              <a:rPr lang="en-US" dirty="0" err="1" smtClean="0"/>
              <a:t>Illumina</a:t>
            </a:r>
            <a:r>
              <a:rPr lang="en-US" dirty="0" smtClean="0"/>
              <a:t> sequencing</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57200" y="609600"/>
            <a:ext cx="8305800" cy="1508105"/>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is the difference between “Single-End” and “Paired-End” reads?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Single-End Read: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When the sequencing process only occurs in 1 direction (utilizing Read Primer 1).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Paired-End Read: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If two separate read cycles occur in both directions (utilizing both Read Primer 1 and 2). This kind of read will provide data about both sides of the fragment of interest (Blue). If the fragment size is consistent you will also be able to predict that both the forward and reverse reads will be a known distance from each other. These data can assist the software to map the reads more accurately.</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5" name="Picture 49" descr="Faq03_pic01"/>
          <p:cNvPicPr>
            <a:picLocks noChangeAspect="1" noChangeArrowheads="1"/>
          </p:cNvPicPr>
          <p:nvPr/>
        </p:nvPicPr>
        <p:blipFill>
          <a:blip r:embed="rId2" cstate="print"/>
          <a:srcRect/>
          <a:stretch>
            <a:fillRect/>
          </a:stretch>
        </p:blipFill>
        <p:spPr bwMode="auto">
          <a:xfrm>
            <a:off x="1257300" y="2590800"/>
            <a:ext cx="6667500" cy="3038475"/>
          </a:xfrm>
          <a:prstGeom prst="rect">
            <a:avLst/>
          </a:prstGeom>
          <a:noFill/>
        </p:spPr>
      </p:pic>
      <p:sp>
        <p:nvSpPr>
          <p:cNvPr id="11267" name="Rectangle 3"/>
          <p:cNvSpPr>
            <a:spLocks noChangeArrowheads="1"/>
          </p:cNvSpPr>
          <p:nvPr/>
        </p:nvSpPr>
        <p:spPr bwMode="auto">
          <a:xfrm>
            <a:off x="0" y="3495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pload.wikimedia.org/wikipedia/commons/thumb/8/87/PCR.svg/1000px-PCR.svg.png"/>
          <p:cNvPicPr/>
          <p:nvPr/>
        </p:nvPicPr>
        <p:blipFill>
          <a:blip r:embed="rId2" cstate="print"/>
          <a:srcRect t="1087" r="1238" b="3148"/>
          <a:stretch>
            <a:fillRect/>
          </a:stretch>
        </p:blipFill>
        <p:spPr bwMode="auto">
          <a:xfrm>
            <a:off x="4876800" y="228600"/>
            <a:ext cx="3581400" cy="6324600"/>
          </a:xfrm>
          <a:prstGeom prst="rect">
            <a:avLst/>
          </a:prstGeom>
          <a:noFill/>
          <a:ln w="9525">
            <a:noFill/>
            <a:miter lim="800000"/>
            <a:headEnd/>
            <a:tailEnd/>
          </a:ln>
        </p:spPr>
      </p:pic>
      <p:pic>
        <p:nvPicPr>
          <p:cNvPr id="3" name="il_fi" descr="http://www.flmnh.ufl.edu/cowries/PCR.gif"/>
          <p:cNvPicPr/>
          <p:nvPr/>
        </p:nvPicPr>
        <p:blipFill>
          <a:blip r:embed="rId3" cstate="print"/>
          <a:srcRect/>
          <a:stretch>
            <a:fillRect/>
          </a:stretch>
        </p:blipFill>
        <p:spPr bwMode="auto">
          <a:xfrm>
            <a:off x="914400" y="990600"/>
            <a:ext cx="3200400" cy="4519930"/>
          </a:xfrm>
          <a:prstGeom prst="rect">
            <a:avLst/>
          </a:prstGeom>
          <a:noFill/>
          <a:ln w="9525">
            <a:noFill/>
            <a:miter lim="800000"/>
            <a:headEnd/>
            <a:tailEnd/>
          </a:ln>
        </p:spPr>
      </p:pic>
      <p:sp>
        <p:nvSpPr>
          <p:cNvPr id="4" name="TextBox 3"/>
          <p:cNvSpPr txBox="1"/>
          <p:nvPr/>
        </p:nvSpPr>
        <p:spPr>
          <a:xfrm>
            <a:off x="1967255" y="5638800"/>
            <a:ext cx="1080745" cy="369332"/>
          </a:xfrm>
          <a:prstGeom prst="rect">
            <a:avLst/>
          </a:prstGeom>
          <a:noFill/>
        </p:spPr>
        <p:txBody>
          <a:bodyPr wrap="none" rtlCol="0">
            <a:spAutoFit/>
          </a:bodyPr>
          <a:lstStyle/>
          <a:p>
            <a:r>
              <a:rPr lang="en-US" dirty="0" smtClean="0"/>
              <a:t>Basic PCR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009" name="Picture 59" descr="http://upload.wikimedia.org/wikipedia/commons/6/6e/PET_contig_scaffold.png"/>
          <p:cNvPicPr>
            <a:picLocks noChangeAspect="1" noChangeArrowheads="1"/>
          </p:cNvPicPr>
          <p:nvPr/>
        </p:nvPicPr>
        <p:blipFill>
          <a:blip r:embed="rId2" cstate="print"/>
          <a:srcRect/>
          <a:stretch>
            <a:fillRect/>
          </a:stretch>
        </p:blipFill>
        <p:spPr bwMode="auto">
          <a:xfrm>
            <a:off x="2743200" y="643057"/>
            <a:ext cx="3590925" cy="2266950"/>
          </a:xfrm>
          <a:prstGeom prst="rect">
            <a:avLst/>
          </a:prstGeom>
          <a:noFill/>
        </p:spPr>
      </p:pic>
      <p:sp>
        <p:nvSpPr>
          <p:cNvPr id="43011" name="Rectangle 3"/>
          <p:cNvSpPr>
            <a:spLocks noChangeArrowheads="1"/>
          </p:cNvSpPr>
          <p:nvPr/>
        </p:nvSpPr>
        <p:spPr bwMode="auto">
          <a:xfrm>
            <a:off x="609600" y="3914508"/>
            <a:ext cx="8001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In paired-end sequencing</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both ends of consistently sized, longer DNA fragments are sequenced. </a:t>
            </a:r>
            <a:r>
              <a:rPr lang="en-US" sz="1200" dirty="0" smtClean="0">
                <a:latin typeface="Arial" pitchFamily="34" charset="0"/>
                <a:ea typeface="Times New Roman" pitchFamily="18" charset="0"/>
                <a:cs typeface="Times New Roman" pitchFamily="18" charset="0"/>
              </a:rPr>
              <a:t>Any contiguous stretch of sequence data created by read overlap still is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referred</a:t>
            </a:r>
            <a:r>
              <a:rPr kumimoji="0" lang="en-US" sz="12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to</a:t>
            </a:r>
            <a:r>
              <a:rPr lang="en-US" sz="1200" dirty="0" smtClean="0">
                <a:latin typeface="Arial" pitchFamily="34" charset="0"/>
                <a:ea typeface="Times New Roman" pitchFamily="18" charset="0"/>
                <a:cs typeface="Times New Roman" pitchFamily="18" charset="0"/>
              </a:rPr>
              <a:t> as a </a:t>
            </a:r>
            <a:r>
              <a:rPr lang="en-US" sz="1200" dirty="0" err="1" smtClean="0">
                <a:latin typeface="Arial" pitchFamily="34" charset="0"/>
                <a:ea typeface="Times New Roman" pitchFamily="18" charset="0"/>
                <a:cs typeface="Times New Roman" pitchFamily="18" charset="0"/>
              </a:rPr>
              <a:t>contig</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Because the fragments are of known length, the distance between the two end reads from each fragment is known.  This approach provides additional information about the orientation of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contigs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constructed from the reads and facilitates their assembly into scaffolds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p>
          <a:p>
            <a:pPr lvl="0" fontAlgn="base">
              <a:spcBef>
                <a:spcPct val="0"/>
              </a:spcBef>
              <a:spcAft>
                <a:spcPct val="0"/>
              </a:spcAf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Scaffolds consist of overlapping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contigs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separated by gaps of known length.  The additional constraints placed on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contig</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orientation allow for the placement of highly repeated sequences in the genome. If one end read has a repetitive sequence, its placement can be determined as long as </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its mate pair is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located within a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contig</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Any gaps remaining between scaffold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contigs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can be sequenced by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“traditional”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methods.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990600" y="2953197"/>
            <a:ext cx="7239000" cy="261610"/>
          </a:xfrm>
          <a:prstGeom prst="rect">
            <a:avLst/>
          </a:prstGeom>
        </p:spPr>
        <p:txBody>
          <a:bodyPr wrap="square">
            <a:spAutoFit/>
          </a:bodyPr>
          <a:lstStyle/>
          <a:p>
            <a:pPr lvl="0" fontAlgn="base">
              <a:spcBef>
                <a:spcPct val="0"/>
              </a:spcBef>
              <a:spcAft>
                <a:spcPct val="0"/>
              </a:spcAft>
            </a:pPr>
            <a:r>
              <a:rPr lang="en-US" sz="1100" dirty="0" smtClean="0">
                <a:latin typeface="Arial" pitchFamily="34" charset="0"/>
                <a:ea typeface="Times New Roman" pitchFamily="18" charset="0"/>
                <a:cs typeface="Times New Roman" pitchFamily="18" charset="0"/>
              </a:rPr>
              <a:t>overlapping reads from paired-end sequencing form </a:t>
            </a:r>
            <a:r>
              <a:rPr lang="en-US" sz="1100" dirty="0" err="1" smtClean="0">
                <a:latin typeface="Arial" pitchFamily="34" charset="0"/>
                <a:ea typeface="Times New Roman" pitchFamily="18" charset="0"/>
                <a:cs typeface="Times New Roman" pitchFamily="18" charset="0"/>
              </a:rPr>
              <a:t>contigs</a:t>
            </a:r>
            <a:r>
              <a:rPr lang="en-US" sz="1100" dirty="0" smtClean="0">
                <a:latin typeface="Arial" pitchFamily="34" charset="0"/>
                <a:ea typeface="Times New Roman" pitchFamily="18" charset="0"/>
                <a:cs typeface="Times New Roman" pitchFamily="18" charset="0"/>
              </a:rPr>
              <a:t>;</a:t>
            </a:r>
            <a:r>
              <a:rPr lang="en-US" sz="1100" dirty="0" smtClean="0">
                <a:latin typeface="Arial" pitchFamily="34" charset="0"/>
                <a:cs typeface="Arial" pitchFamily="34" charset="0"/>
              </a:rPr>
              <a:t> </a:t>
            </a:r>
            <a:r>
              <a:rPr lang="en-US" sz="1100" dirty="0" err="1" smtClean="0">
                <a:latin typeface="Arial" pitchFamily="34" charset="0"/>
                <a:ea typeface="Times New Roman" pitchFamily="18" charset="0"/>
                <a:cs typeface="Times New Roman" pitchFamily="18" charset="0"/>
              </a:rPr>
              <a:t>contigs</a:t>
            </a:r>
            <a:r>
              <a:rPr lang="en-US" sz="1100" dirty="0" smtClean="0">
                <a:latin typeface="Arial" pitchFamily="34" charset="0"/>
                <a:ea typeface="Times New Roman" pitchFamily="18" charset="0"/>
                <a:cs typeface="Times New Roman" pitchFamily="18" charset="0"/>
              </a:rPr>
              <a:t> and gaps of known length form scaffolds</a:t>
            </a:r>
            <a:endParaRPr lang="en-US" sz="1100" dirty="0" smtClean="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investigativegenetics.com/content/figures/2041-2223-2-23-2.jpg"/>
          <p:cNvPicPr>
            <a:picLocks noChangeAspect="1" noChangeArrowheads="1"/>
          </p:cNvPicPr>
          <p:nvPr/>
        </p:nvPicPr>
        <p:blipFill>
          <a:blip r:embed="rId2" cstate="print"/>
          <a:srcRect/>
          <a:stretch>
            <a:fillRect/>
          </a:stretch>
        </p:blipFill>
        <p:spPr bwMode="auto">
          <a:xfrm>
            <a:off x="1430215" y="76200"/>
            <a:ext cx="6265985" cy="3394075"/>
          </a:xfrm>
          <a:prstGeom prst="rect">
            <a:avLst/>
          </a:prstGeom>
          <a:noFill/>
        </p:spPr>
      </p:pic>
      <p:sp>
        <p:nvSpPr>
          <p:cNvPr id="3" name="Rectangle 2"/>
          <p:cNvSpPr/>
          <p:nvPr/>
        </p:nvSpPr>
        <p:spPr>
          <a:xfrm>
            <a:off x="228600" y="3505200"/>
            <a:ext cx="8534400" cy="3323987"/>
          </a:xfrm>
          <a:prstGeom prst="rect">
            <a:avLst/>
          </a:prstGeom>
        </p:spPr>
        <p:txBody>
          <a:bodyPr wrap="square">
            <a:spAutoFit/>
          </a:bodyPr>
          <a:lstStyle/>
          <a:p>
            <a:r>
              <a:rPr lang="en-US" sz="1050" dirty="0" smtClean="0"/>
              <a:t>Principles for construction of </a:t>
            </a:r>
            <a:r>
              <a:rPr lang="en-US" sz="1050" b="1" dirty="0" smtClean="0"/>
              <a:t>mate-pair sequencing </a:t>
            </a:r>
            <a:r>
              <a:rPr lang="en-US" sz="1050" b="1" dirty="0" smtClean="0"/>
              <a:t>libraries </a:t>
            </a:r>
            <a:r>
              <a:rPr lang="en-US" sz="1050" dirty="0" smtClean="0"/>
              <a:t> </a:t>
            </a:r>
          </a:p>
          <a:p>
            <a:endParaRPr lang="en-US" sz="1050" dirty="0" smtClean="0"/>
          </a:p>
          <a:p>
            <a:pPr marL="228600" indent="-228600">
              <a:buAutoNum type="alphaLcParenBoth"/>
            </a:pPr>
            <a:r>
              <a:rPr lang="en-US" sz="1050" dirty="0" err="1" smtClean="0"/>
              <a:t>Illumina</a:t>
            </a:r>
            <a:r>
              <a:rPr lang="en-US" sz="1050" dirty="0" smtClean="0"/>
              <a:t> </a:t>
            </a:r>
            <a:r>
              <a:rPr lang="en-US" sz="1050" dirty="0" smtClean="0"/>
              <a:t>mate-pair </a:t>
            </a:r>
            <a:r>
              <a:rPr lang="en-US" sz="1050" dirty="0" smtClean="0"/>
              <a:t>libraries: </a:t>
            </a:r>
            <a:r>
              <a:rPr lang="en-US" sz="1050" dirty="0" smtClean="0"/>
              <a:t>Fragments are end-repaired using </a:t>
            </a:r>
            <a:r>
              <a:rPr lang="en-US" sz="1050" dirty="0" err="1" smtClean="0"/>
              <a:t>biotinylated</a:t>
            </a:r>
            <a:r>
              <a:rPr lang="en-US" sz="1050" dirty="0" smtClean="0"/>
              <a:t> nucleotides (1). After circularization, the two fragment </a:t>
            </a:r>
            <a:r>
              <a:rPr lang="en-US" sz="1050" dirty="0" smtClean="0"/>
              <a:t>ends (green </a:t>
            </a:r>
            <a:r>
              <a:rPr lang="en-US" sz="1050" dirty="0" smtClean="0"/>
              <a:t>and red) become located adjacent to each other (2). The circularized DNA is fragmented, and </a:t>
            </a:r>
            <a:r>
              <a:rPr lang="en-US" sz="1050" dirty="0" err="1" smtClean="0"/>
              <a:t>biotinylated</a:t>
            </a:r>
            <a:r>
              <a:rPr lang="en-US" sz="1050" dirty="0" smtClean="0"/>
              <a:t> fragments are purified by affinity capture. Sequencing adapters (A1 and A2) are </a:t>
            </a:r>
            <a:r>
              <a:rPr lang="en-US" sz="1050" dirty="0" err="1" smtClean="0"/>
              <a:t>ligated</a:t>
            </a:r>
            <a:r>
              <a:rPr lang="en-US" sz="1050" dirty="0" smtClean="0"/>
              <a:t> to the ends of the captured fragments (3), and the fragments are hybridized to a flow cell, in which they are bridge amplified. The first sequence read is obtained with adapter A2 bound to the flow cell (4). The complementary strand is synthesized and </a:t>
            </a:r>
            <a:r>
              <a:rPr lang="en-US" sz="1050" dirty="0" err="1" smtClean="0"/>
              <a:t>linearized</a:t>
            </a:r>
            <a:r>
              <a:rPr lang="en-US" sz="1050" dirty="0" smtClean="0"/>
              <a:t> with adapter A1 bound to the flow cell, and the second sequence read is obtained (5). The two sequence reads (arrows) will be directed outwards from the original fragment (6). </a:t>
            </a:r>
            <a:endParaRPr lang="en-US" sz="1050" dirty="0" smtClean="0"/>
          </a:p>
          <a:p>
            <a:pPr marL="228600" indent="-228600">
              <a:buAutoNum type="alphaLcParenBoth"/>
            </a:pPr>
            <a:endParaRPr lang="en-US" sz="1050" b="1" dirty="0" smtClean="0"/>
          </a:p>
          <a:p>
            <a:pPr marL="228600" indent="-228600">
              <a:buAutoNum type="alphaLcParenBoth"/>
            </a:pPr>
            <a:r>
              <a:rPr lang="en-US" sz="1050" dirty="0" smtClean="0"/>
              <a:t>Roche </a:t>
            </a:r>
            <a:r>
              <a:rPr lang="en-US" sz="1050" dirty="0" smtClean="0"/>
              <a:t>454 paired-end libraries (these are called paired-end, but are based on the same principles as the mate-pair libraries in the other technologies</a:t>
            </a:r>
            <a:r>
              <a:rPr lang="en-US" sz="1050" dirty="0" smtClean="0"/>
              <a:t>): </a:t>
            </a:r>
            <a:r>
              <a:rPr lang="en-US" sz="1050" dirty="0" smtClean="0"/>
              <a:t>Original fragments (1) are end-repaired with unlabeled nucleotides, and biotin-labeled circularization adapters (CA) are </a:t>
            </a:r>
            <a:r>
              <a:rPr lang="en-US" sz="1050" dirty="0" err="1" smtClean="0"/>
              <a:t>ligated</a:t>
            </a:r>
            <a:r>
              <a:rPr lang="en-US" sz="1050" dirty="0" smtClean="0"/>
              <a:t> to the fragment ends (2). After circularization (3), fragmentation and affinity purification, library adaptors (LA1 and LA2) are </a:t>
            </a:r>
            <a:r>
              <a:rPr lang="en-US" sz="1050" dirty="0" err="1" smtClean="0"/>
              <a:t>ligated</a:t>
            </a:r>
            <a:r>
              <a:rPr lang="en-US" sz="1050" dirty="0" smtClean="0"/>
              <a:t> to the new fragment ends (4) and the fragments are amplified on beads by emulsion PCR. One single sequence read that covers the two original ends and the internal adapter is generated (5). Adapter sequence is removed </a:t>
            </a:r>
            <a:r>
              <a:rPr lang="en-US" sz="1050" i="1" dirty="0" smtClean="0"/>
              <a:t>in </a:t>
            </a:r>
            <a:r>
              <a:rPr lang="en-US" sz="1050" i="1" dirty="0" err="1" smtClean="0"/>
              <a:t>silico</a:t>
            </a:r>
            <a:r>
              <a:rPr lang="en-US" sz="1050" dirty="0" smtClean="0"/>
              <a:t>, and the sequence is split into two reads, which both have the same orientation (6</a:t>
            </a:r>
            <a:r>
              <a:rPr lang="en-US" sz="1050" dirty="0" smtClean="0"/>
              <a:t>).</a:t>
            </a:r>
          </a:p>
          <a:p>
            <a:pPr marL="228600" indent="-228600">
              <a:buAutoNum type="alphaLcParenBoth"/>
            </a:pPr>
            <a:endParaRPr lang="en-US" sz="1050" b="1" dirty="0" smtClean="0"/>
          </a:p>
          <a:p>
            <a:pPr marL="228600" indent="-228600">
              <a:buAutoNum type="alphaLcParenBoth"/>
            </a:pPr>
            <a:r>
              <a:rPr lang="en-US" sz="1050" dirty="0" err="1" smtClean="0"/>
              <a:t>SOLiD</a:t>
            </a:r>
            <a:r>
              <a:rPr lang="en-US" sz="1050" dirty="0" smtClean="0"/>
              <a:t> </a:t>
            </a:r>
            <a:r>
              <a:rPr lang="en-US" sz="1050" dirty="0" smtClean="0"/>
              <a:t>mate-pair </a:t>
            </a:r>
            <a:r>
              <a:rPr lang="en-US" sz="1050" dirty="0" smtClean="0"/>
              <a:t>libraries: </a:t>
            </a:r>
            <a:r>
              <a:rPr lang="en-US" sz="1050" dirty="0" smtClean="0"/>
              <a:t>Steps 1 to 4 are analogous with preparation of Roche 454 paired-end libraries, with a biotin-labeled internal adapter (IA) and two sequencing adapters (P1 and P2). Sequencing is performed with two different primers, complementary to the P1 adapter and internal adapter, respectively (5). The resulting reads will have the same orientation (6). </a:t>
            </a:r>
            <a:endParaRPr lang="en-US" sz="1050" dirty="0" smtClean="0"/>
          </a:p>
          <a:p>
            <a:endParaRPr lang="en-US" sz="1050" dirty="0" smtClean="0"/>
          </a:p>
          <a:p>
            <a:r>
              <a:rPr lang="en-US" sz="1050" dirty="0" smtClean="0"/>
              <a:t>Berglund </a:t>
            </a:r>
            <a:r>
              <a:rPr lang="en-US" sz="1050" i="1" dirty="0" smtClean="0"/>
              <a:t>et al.</a:t>
            </a:r>
            <a:r>
              <a:rPr lang="en-US" sz="1050" dirty="0" smtClean="0"/>
              <a:t> </a:t>
            </a:r>
            <a:r>
              <a:rPr lang="en-US" sz="1050" i="1" dirty="0" smtClean="0"/>
              <a:t>Investigative Genetics</a:t>
            </a:r>
            <a:r>
              <a:rPr lang="en-US" sz="1050" dirty="0" smtClean="0"/>
              <a:t> 2011 </a:t>
            </a:r>
            <a:r>
              <a:rPr lang="en-US" sz="1050" b="1" dirty="0" smtClean="0"/>
              <a:t>2</a:t>
            </a:r>
            <a:r>
              <a:rPr lang="en-US" sz="1050" dirty="0" smtClean="0"/>
              <a:t>:23   </a:t>
            </a:r>
            <a:r>
              <a:rPr lang="en-US" sz="1050" dirty="0" smtClean="0"/>
              <a:t>doi:10.1186/2041-2223-2-23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l="2962" t="6161" r="4222"/>
          <a:stretch>
            <a:fillRect/>
          </a:stretch>
        </p:blipFill>
        <p:spPr bwMode="auto">
          <a:xfrm>
            <a:off x="381000" y="457200"/>
            <a:ext cx="8458200" cy="580331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228600" y="351711"/>
            <a:ext cx="8305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Applied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Biosystems</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/Life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technolgies</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SOLiD</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(Sequencing by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Oligonucleotide</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Ligation and Detection).  </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 this ligation-based sequencing system, DNA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ligase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is used to identify the nucleotide present at a given position in a DNA sequence; each base is read twice, which increases accuracy, even with</a:t>
            </a:r>
            <a:r>
              <a:rPr kumimoji="0" lang="en-US" sz="1200" b="0"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dirty="0" err="1" smtClean="0">
                <a:ln>
                  <a:noFill/>
                </a:ln>
                <a:solidFill>
                  <a:schemeClr val="tx1"/>
                </a:solidFill>
                <a:effectLst/>
                <a:latin typeface="Arial" pitchFamily="34" charset="0"/>
                <a:ea typeface="Calibri" pitchFamily="34" charset="0"/>
                <a:cs typeface="Times New Roman" pitchFamily="18" charset="0"/>
              </a:rPr>
              <a:t>homopolymers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prepare library of DNA fragments, which are attached to magnetic beads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2) each fragment attached to universal P1 adapter sequence (start sequence is identical for all fragments)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3) conduct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emPCR</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4) bond beads w/ PCR products to glass surface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5) hybridize primers to adapter sequences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6) series of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fluorescently-labeled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dibase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probes compete for ligation to the primers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7) sequencing involves multiple steps involving 5 primers, each primer is1 base shorter incrementally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http://seqanswers.com/forums/images/content/abi-fig1.jpg"/>
          <p:cNvPicPr/>
          <p:nvPr/>
        </p:nvPicPr>
        <p:blipFill>
          <a:blip r:embed="rId2" cstate="print"/>
          <a:srcRect/>
          <a:stretch>
            <a:fillRect/>
          </a:stretch>
        </p:blipFill>
        <p:spPr bwMode="auto">
          <a:xfrm>
            <a:off x="1371600" y="2743200"/>
            <a:ext cx="6145263" cy="3057525"/>
          </a:xfrm>
          <a:prstGeom prst="rect">
            <a:avLst/>
          </a:prstGeom>
          <a:noFill/>
          <a:ln w="9525">
            <a:noFill/>
            <a:miter lim="800000"/>
            <a:headEnd/>
            <a:tailEnd/>
          </a:ln>
        </p:spPr>
      </p:pic>
      <p:sp>
        <p:nvSpPr>
          <p:cNvPr id="4" name="Rectangle 3"/>
          <p:cNvSpPr/>
          <p:nvPr/>
        </p:nvSpPr>
        <p:spPr>
          <a:xfrm>
            <a:off x="228600" y="5890736"/>
            <a:ext cx="8686800" cy="738664"/>
          </a:xfrm>
          <a:prstGeom prst="rect">
            <a:avLst/>
          </a:prstGeom>
        </p:spPr>
        <p:txBody>
          <a:bodyPr wrap="square">
            <a:spAutoFit/>
          </a:bodyPr>
          <a:lstStyle/>
          <a:p>
            <a:r>
              <a:rPr lang="en-US" dirty="0" smtClean="0">
                <a:latin typeface="Arial" pitchFamily="34" charset="0"/>
                <a:cs typeface="Arial" pitchFamily="34" charset="0"/>
              </a:rPr>
              <a:t>Step 1: </a:t>
            </a:r>
            <a:r>
              <a:rPr lang="en-US" dirty="0" err="1" smtClean="0">
                <a:latin typeface="Arial" pitchFamily="34" charset="0"/>
                <a:cs typeface="Arial" pitchFamily="34" charset="0"/>
              </a:rPr>
              <a:t>SOLiD</a:t>
            </a:r>
            <a:r>
              <a:rPr lang="en-US" dirty="0" smtClean="0">
                <a:latin typeface="Arial" pitchFamily="34" charset="0"/>
                <a:cs typeface="Arial" pitchFamily="34" charset="0"/>
              </a:rPr>
              <a:t> library prep: </a:t>
            </a:r>
            <a:r>
              <a:rPr lang="en-US" sz="1200" dirty="0" smtClean="0">
                <a:latin typeface="Arial" pitchFamily="34" charset="0"/>
                <a:cs typeface="Arial" pitchFamily="34" charset="0"/>
              </a:rPr>
              <a:t>In the simplest library, two different adapters are </a:t>
            </a:r>
            <a:r>
              <a:rPr lang="en-US" sz="1200" dirty="0" err="1" smtClean="0">
                <a:latin typeface="Arial" pitchFamily="34" charset="0"/>
                <a:cs typeface="Arial" pitchFamily="34" charset="0"/>
              </a:rPr>
              <a:t>ligated</a:t>
            </a:r>
            <a:r>
              <a:rPr lang="en-US" sz="1200" dirty="0" smtClean="0">
                <a:latin typeface="Arial" pitchFamily="34" charset="0"/>
                <a:cs typeface="Arial" pitchFamily="34" charset="0"/>
              </a:rPr>
              <a:t> to sheared genomic DNA fragments (left). For more rigorous analysis, a “mate-pair” library can be generated by incorporating a circularization/cleavage step prior to adapter ligation (right).</a:t>
            </a:r>
            <a:endParaRPr lang="en-US" sz="120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eqanswers.com/forums/images/content/abi-fig2.jpg"/>
          <p:cNvPicPr/>
          <p:nvPr/>
        </p:nvPicPr>
        <p:blipFill>
          <a:blip r:embed="rId2" cstate="print"/>
          <a:srcRect/>
          <a:stretch>
            <a:fillRect/>
          </a:stretch>
        </p:blipFill>
        <p:spPr bwMode="auto">
          <a:xfrm>
            <a:off x="1447800" y="742950"/>
            <a:ext cx="6115987" cy="3067050"/>
          </a:xfrm>
          <a:prstGeom prst="rect">
            <a:avLst/>
          </a:prstGeom>
          <a:noFill/>
          <a:ln w="9525">
            <a:noFill/>
            <a:miter lim="800000"/>
            <a:headEnd/>
            <a:tailEnd/>
          </a:ln>
        </p:spPr>
      </p:pic>
      <p:sp>
        <p:nvSpPr>
          <p:cNvPr id="3" name="Rectangle 2"/>
          <p:cNvSpPr/>
          <p:nvPr/>
        </p:nvSpPr>
        <p:spPr>
          <a:xfrm>
            <a:off x="304800" y="4237672"/>
            <a:ext cx="8534400" cy="1754326"/>
          </a:xfrm>
          <a:prstGeom prst="rect">
            <a:avLst/>
          </a:prstGeom>
        </p:spPr>
        <p:txBody>
          <a:bodyPr wrap="square">
            <a:spAutoFit/>
          </a:bodyPr>
          <a:lstStyle/>
          <a:p>
            <a:r>
              <a:rPr lang="en-US" dirty="0" smtClean="0"/>
              <a:t>After </a:t>
            </a:r>
            <a:r>
              <a:rPr lang="en-US" dirty="0" err="1" smtClean="0"/>
              <a:t>ligating</a:t>
            </a:r>
            <a:r>
              <a:rPr lang="en-US" dirty="0" smtClean="0"/>
              <a:t> the adapters to the library, emulsion PCR is performed using the two primers (P1, P2) to generate “bead clones” which each contain a single nucleic acid species.  Because beads are coated with the P1 primer, the P2 primer is added in excess.  </a:t>
            </a:r>
          </a:p>
          <a:p>
            <a:endParaRPr lang="en-US" dirty="0" smtClean="0"/>
          </a:p>
          <a:p>
            <a:r>
              <a:rPr lang="en-US" dirty="0" smtClean="0"/>
              <a:t>After PCR, the 3’ ends (P2 ends) of amplified fragments are modified to facilitate their bonding to surface of flow cell.</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10" descr="http://seqanswers.com/forums/images/content/abi-fig3.jpg"/>
          <p:cNvPicPr>
            <a:picLocks noChangeAspect="1" noChangeArrowheads="1"/>
          </p:cNvPicPr>
          <p:nvPr/>
        </p:nvPicPr>
        <p:blipFill>
          <a:blip r:embed="rId2" cstate="print"/>
          <a:srcRect/>
          <a:stretch>
            <a:fillRect/>
          </a:stretch>
        </p:blipFill>
        <p:spPr bwMode="auto">
          <a:xfrm>
            <a:off x="1447800" y="457200"/>
            <a:ext cx="5943600" cy="1628775"/>
          </a:xfrm>
          <a:prstGeom prst="rect">
            <a:avLst/>
          </a:prstGeom>
          <a:noFill/>
        </p:spPr>
      </p:pic>
      <p:sp>
        <p:nvSpPr>
          <p:cNvPr id="8195" name="Rectangle 3"/>
          <p:cNvSpPr>
            <a:spLocks noChangeArrowheads="1"/>
          </p:cNvSpPr>
          <p:nvPr/>
        </p:nvSpPr>
        <p:spPr bwMode="auto">
          <a:xfrm>
            <a:off x="1699665" y="2176075"/>
            <a:ext cx="5158335"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Beads with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clonal</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DNA fragments are bonded to glass surface of flow cell</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6" name="Picture 28" descr="http://www.appliedbiosystems.com/etc/medialib/appliedbio-media-library/images/application-and-technology/solid-next-generation-sequencing/data-images.Par.8037.Image.-1.0.1.gif"/>
          <p:cNvPicPr>
            <a:picLocks noChangeAspect="1" noChangeArrowheads="1"/>
          </p:cNvPicPr>
          <p:nvPr/>
        </p:nvPicPr>
        <p:blipFill>
          <a:blip r:embed="rId3" cstate="print"/>
          <a:srcRect/>
          <a:stretch>
            <a:fillRect/>
          </a:stretch>
        </p:blipFill>
        <p:spPr bwMode="auto">
          <a:xfrm>
            <a:off x="1295400" y="2914650"/>
            <a:ext cx="5943600" cy="3105150"/>
          </a:xfrm>
          <a:prstGeom prst="rect">
            <a:avLst/>
          </a:prstGeom>
          <a:noFill/>
        </p:spPr>
      </p:pic>
      <p:sp>
        <p:nvSpPr>
          <p:cNvPr id="8198" name="Rectangle 6"/>
          <p:cNvSpPr>
            <a:spLocks noChangeArrowheads="1"/>
          </p:cNvSpPr>
          <p:nvPr/>
        </p:nvSpPr>
        <p:spPr bwMode="auto">
          <a:xfrm>
            <a:off x="1066800" y="6172200"/>
            <a:ext cx="6629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SOLiD</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sequencing uses different 8-base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oligos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which compete for ligation to template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eqanswers.com/forums/images/content/abi-fig4.jpg"/>
          <p:cNvPicPr/>
          <p:nvPr/>
        </p:nvPicPr>
        <p:blipFill>
          <a:blip r:embed="rId2" cstate="print"/>
          <a:srcRect/>
          <a:stretch>
            <a:fillRect/>
          </a:stretch>
        </p:blipFill>
        <p:spPr bwMode="auto">
          <a:xfrm>
            <a:off x="685800" y="219075"/>
            <a:ext cx="4876800" cy="6486525"/>
          </a:xfrm>
          <a:prstGeom prst="rect">
            <a:avLst/>
          </a:prstGeom>
          <a:noFill/>
          <a:ln w="9525">
            <a:noFill/>
            <a:miter lim="800000"/>
            <a:headEnd/>
            <a:tailEnd/>
          </a:ln>
        </p:spPr>
      </p:pic>
      <p:sp>
        <p:nvSpPr>
          <p:cNvPr id="3" name="Rectangle 2"/>
          <p:cNvSpPr/>
          <p:nvPr/>
        </p:nvSpPr>
        <p:spPr>
          <a:xfrm>
            <a:off x="6477000" y="3200400"/>
            <a:ext cx="1856598" cy="369332"/>
          </a:xfrm>
          <a:prstGeom prst="rect">
            <a:avLst/>
          </a:prstGeom>
        </p:spPr>
        <p:txBody>
          <a:bodyPr wrap="none">
            <a:spAutoFit/>
          </a:bodyPr>
          <a:lstStyle/>
          <a:p>
            <a:r>
              <a:rPr lang="en-US" dirty="0" err="1" smtClean="0"/>
              <a:t>SOLiD</a:t>
            </a:r>
            <a:r>
              <a:rPr lang="en-US" dirty="0" smtClean="0"/>
              <a:t> sequencing</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457200" y="276791"/>
            <a:ext cx="792480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In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SOLiD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base detection uses a mixture of labeled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oligonucleotides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which queries the input strand with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ligase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Each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oligo</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has degenerate positions at bases 3-5 (N’s), and one of 16 specific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dinucleotides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positions 1-2 (numbered from the 3' end). Positions 6 through the 5’ are also degenerate (likely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inosine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[which pairs with A, C, U], but has not been confirmed by ABI), and hold one of four fluorescent dyes.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pitchFamily="34" charset="0"/>
                <a:ea typeface="Times New Roman" pitchFamily="18" charset="0"/>
                <a:cs typeface="Times New Roman" pitchFamily="18"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SOLiD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sequencing involves: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Anneal a primer, then hybridize and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ligate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 mixture of fluorescent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oligos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(8-mers) whose 1st &amp; 2nd 3' bases find a match to</a:t>
            </a:r>
            <a:r>
              <a:rPr kumimoji="0" lang="en-US" sz="12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that of the template</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Detect the specific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fluor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(imaging)</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Cap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unextended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fragments with the same mixture of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nonfluorescent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probes; treat with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phosphatase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to prevent any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unextended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strands from contributing to “out of phase” ligation events</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Remove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fluor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via two step chemical cleavage of the three 5' bases. This leaves behind a 5 base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ligated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probe, with a 5' phosphate</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Repeat, this time querying the 6th &amp; 7th bases</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After 5-7 cycles of this, perform a “reset”, in which the initial primer and all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ligated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portions are melted from the template and discarded.</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Next a new initial primer is used that is N-1 in length. Repeating the initial cycling (steps 1-5) now generates an overlapping data set (bases 1/2, 6/7, etc, see Fig 4, Step 8 above).</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Thus, 5-7 ligation reactions followed by 5 primer reset cycles are repeated generating sequence data for ~35 contiguous bases, in which each base has been queried by two different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oligonucleotides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b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r>
            <a:b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b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There are 16 possible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dinucleotides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(4</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2</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but only 4 dyes, so data from a single color call does not indicate the base at a given position.  So how are bases called?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There are 4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oligos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for every dye, meaning there are four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dinucleotides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that are encoded by each dye.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12887"/>
            <a:ext cx="8229600" cy="5078313"/>
          </a:xfrm>
          <a:prstGeom prst="rect">
            <a:avLst/>
          </a:prstGeom>
        </p:spPr>
        <p:txBody>
          <a:bodyPr wrap="square">
            <a:spAutoFit/>
          </a:bodyPr>
          <a:lstStyle/>
          <a:p>
            <a:r>
              <a:rPr lang="en-US" dirty="0" err="1" smtClean="0"/>
              <a:t>SOLiD</a:t>
            </a:r>
            <a:r>
              <a:rPr lang="en-US" dirty="0" smtClean="0"/>
              <a:t> overview:</a:t>
            </a:r>
          </a:p>
          <a:p>
            <a:endParaRPr lang="en-US" dirty="0" smtClean="0"/>
          </a:p>
          <a:p>
            <a:r>
              <a:rPr lang="en-US" dirty="0" smtClean="0"/>
              <a:t>     Each base is read twice along a shifting reading frame, as a component of a shifted </a:t>
            </a:r>
            <a:r>
              <a:rPr lang="en-US" dirty="0" err="1" smtClean="0"/>
              <a:t>dinucleotide</a:t>
            </a:r>
            <a:r>
              <a:rPr lang="en-US" dirty="0" smtClean="0"/>
              <a:t>.  The two individual encodings are combined to encode the sequence by its “color space”.</a:t>
            </a:r>
          </a:p>
          <a:p>
            <a:endParaRPr lang="en-US" dirty="0" smtClean="0"/>
          </a:p>
          <a:p>
            <a:r>
              <a:rPr lang="en-US" dirty="0" smtClean="0"/>
              <a:t>     Any given color-space sequence has four possible mappings into base-space.</a:t>
            </a:r>
          </a:p>
          <a:p>
            <a:r>
              <a:rPr lang="en-US" dirty="0" smtClean="0"/>
              <a:t>To convert between color-space and base-space at least one base must be known from within the sequence where the color-space mapping was derived.</a:t>
            </a:r>
          </a:p>
          <a:p>
            <a:endParaRPr lang="en-US" dirty="0" smtClean="0"/>
          </a:p>
          <a:p>
            <a:r>
              <a:rPr lang="en-US" dirty="0" smtClean="0"/>
              <a:t>     </a:t>
            </a:r>
            <a:r>
              <a:rPr lang="en-US" dirty="0" err="1" smtClean="0"/>
              <a:t>SOLiD</a:t>
            </a:r>
            <a:r>
              <a:rPr lang="en-US" dirty="0" smtClean="0"/>
              <a:t> sequencing is not subject to </a:t>
            </a:r>
            <a:r>
              <a:rPr lang="en-US" dirty="0" err="1" smtClean="0"/>
              <a:t>homopolymeric</a:t>
            </a:r>
            <a:r>
              <a:rPr lang="en-US" dirty="0" smtClean="0"/>
              <a:t> errors; however, the intrinsic error rate generally is higher than </a:t>
            </a:r>
            <a:r>
              <a:rPr lang="en-US" dirty="0" err="1" smtClean="0"/>
              <a:t>pyrosequencing</a:t>
            </a:r>
            <a:r>
              <a:rPr lang="en-US" dirty="0" smtClean="0"/>
              <a:t>.</a:t>
            </a:r>
          </a:p>
          <a:p>
            <a:endParaRPr lang="en-US" dirty="0" smtClean="0"/>
          </a:p>
          <a:p>
            <a:r>
              <a:rPr lang="en-US" dirty="0" smtClean="0"/>
              <a:t>     The use of a reference genome can provide significant error-correction.  This approach can distinguish read errors from single-nucleotide polymorphisms because a SNP would require both adjacent </a:t>
            </a:r>
            <a:r>
              <a:rPr lang="en-US" dirty="0" err="1" smtClean="0"/>
              <a:t>dinucleotide</a:t>
            </a:r>
            <a:r>
              <a:rPr lang="en-US" dirty="0" smtClean="0"/>
              <a:t> encodings to change with respect to the reference sequence, whereas a read error would be expected to produce only a single </a:t>
            </a:r>
            <a:r>
              <a:rPr lang="en-US" dirty="0" err="1" smtClean="0"/>
              <a:t>dinucleotide</a:t>
            </a:r>
            <a:r>
              <a:rPr lang="en-US" dirty="0" smtClean="0"/>
              <a:t> encoded error.</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121" name="Object 1"/>
          <p:cNvGraphicFramePr>
            <a:graphicFrameLocks noChangeAspect="1"/>
          </p:cNvGraphicFramePr>
          <p:nvPr/>
        </p:nvGraphicFramePr>
        <p:xfrm>
          <a:off x="381000" y="1295400"/>
          <a:ext cx="8147437" cy="4038600"/>
        </p:xfrm>
        <a:graphic>
          <a:graphicData uri="http://schemas.openxmlformats.org/presentationml/2006/ole">
            <p:oleObj spid="_x0000_s5121" name="PHOTO-PAINT" r:id="rId3" imgW="11780952" imgH="5838095" progId="CorelPhotoPaint.Image.12">
              <p:embed/>
            </p:oleObj>
          </a:graphicData>
        </a:graphic>
      </p:graphicFrame>
      <p:sp>
        <p:nvSpPr>
          <p:cNvPr id="4" name="TextBox 3"/>
          <p:cNvSpPr txBox="1"/>
          <p:nvPr/>
        </p:nvSpPr>
        <p:spPr>
          <a:xfrm>
            <a:off x="3962400" y="533400"/>
            <a:ext cx="813043" cy="369332"/>
          </a:xfrm>
          <a:prstGeom prst="rect">
            <a:avLst/>
          </a:prstGeom>
          <a:noFill/>
        </p:spPr>
        <p:txBody>
          <a:bodyPr wrap="none" rtlCol="0">
            <a:spAutoFit/>
          </a:bodyPr>
          <a:lstStyle/>
          <a:p>
            <a:r>
              <a:rPr lang="en-US" b="1" dirty="0" err="1" smtClean="0"/>
              <a:t>SOLiD</a:t>
            </a:r>
            <a:r>
              <a:rPr lang="en-US" b="1" dirty="0" smtClean="0"/>
              <a:t>:</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188" y="152400"/>
            <a:ext cx="8884612" cy="6247864"/>
          </a:xfrm>
          <a:prstGeom prst="rect">
            <a:avLst/>
          </a:prstGeom>
          <a:noFill/>
        </p:spPr>
        <p:txBody>
          <a:bodyPr wrap="none" rtlCol="0">
            <a:spAutoFit/>
          </a:bodyPr>
          <a:lstStyle/>
          <a:p>
            <a:r>
              <a:rPr lang="en-US" dirty="0"/>
              <a:t>3) </a:t>
            </a:r>
            <a:r>
              <a:rPr lang="en-US" b="1" dirty="0" err="1"/>
              <a:t>subcloning</a:t>
            </a:r>
            <a:r>
              <a:rPr lang="en-US" dirty="0"/>
              <a:t>: </a:t>
            </a:r>
            <a:r>
              <a:rPr lang="en-US" dirty="0" err="1"/>
              <a:t>ligate</a:t>
            </a:r>
            <a:r>
              <a:rPr lang="en-US" dirty="0"/>
              <a:t> already amplified PCR products into bacterial vector to obtain single </a:t>
            </a:r>
            <a:endParaRPr lang="en-US" dirty="0" smtClean="0"/>
          </a:p>
          <a:p>
            <a:r>
              <a:rPr lang="en-US" dirty="0"/>
              <a:t> </a:t>
            </a:r>
            <a:r>
              <a:rPr lang="en-US" dirty="0" smtClean="0"/>
              <a:t>   molecule </a:t>
            </a:r>
            <a:r>
              <a:rPr lang="en-US" dirty="0"/>
              <a:t>sequence (only </a:t>
            </a:r>
            <a:r>
              <a:rPr lang="en-US" dirty="0" err="1"/>
              <a:t>ssDNA</a:t>
            </a:r>
            <a:r>
              <a:rPr lang="en-US" dirty="0"/>
              <a:t> is incorporated).  Useful for </a:t>
            </a:r>
            <a:r>
              <a:rPr lang="en-US" dirty="0" err="1"/>
              <a:t>heterozygotes</a:t>
            </a:r>
            <a:r>
              <a:rPr lang="en-US" dirty="0"/>
              <a:t>, hybrids, etc.; </a:t>
            </a:r>
            <a:endParaRPr lang="en-US" dirty="0" smtClean="0"/>
          </a:p>
          <a:p>
            <a:r>
              <a:rPr lang="en-US" dirty="0"/>
              <a:t> </a:t>
            </a:r>
            <a:r>
              <a:rPr lang="en-US" dirty="0" smtClean="0"/>
              <a:t>   however</a:t>
            </a:r>
            <a:r>
              <a:rPr lang="en-US" dirty="0"/>
              <a:t>, </a:t>
            </a:r>
            <a:r>
              <a:rPr lang="en-US" b="1" dirty="0"/>
              <a:t>error rate</a:t>
            </a:r>
            <a:r>
              <a:rPr lang="en-US" dirty="0"/>
              <a:t> (see above) can complicate analyses</a:t>
            </a:r>
          </a:p>
          <a:p>
            <a:r>
              <a:rPr lang="en-US" sz="800" b="1" dirty="0"/>
              <a:t> </a:t>
            </a:r>
            <a:endParaRPr lang="en-US" sz="800" dirty="0"/>
          </a:p>
          <a:p>
            <a:r>
              <a:rPr lang="en-US" b="1" dirty="0"/>
              <a:t>Sanger sequencing </a:t>
            </a:r>
            <a:r>
              <a:rPr lang="en-US" dirty="0"/>
              <a:t>(1</a:t>
            </a:r>
            <a:r>
              <a:rPr lang="en-US" baseline="30000" dirty="0"/>
              <a:t>st</a:t>
            </a:r>
            <a:r>
              <a:rPr lang="en-US" dirty="0"/>
              <a:t> generation; cited over 57,000 times): provides short reads </a:t>
            </a:r>
            <a:endParaRPr lang="en-US" dirty="0" smtClean="0"/>
          </a:p>
          <a:p>
            <a:r>
              <a:rPr lang="en-US" dirty="0"/>
              <a:t> </a:t>
            </a:r>
            <a:r>
              <a:rPr lang="en-US" dirty="0" smtClean="0"/>
              <a:t>  (~</a:t>
            </a:r>
            <a:r>
              <a:rPr lang="en-US" dirty="0"/>
              <a:t>700-900 </a:t>
            </a:r>
            <a:r>
              <a:rPr lang="en-US" dirty="0" err="1"/>
              <a:t>bp</a:t>
            </a:r>
            <a:r>
              <a:rPr lang="en-US" dirty="0"/>
              <a:t>) for single regions via synthesis from a template (NGS contrasts by producing </a:t>
            </a:r>
            <a:endParaRPr lang="en-US" dirty="0" smtClean="0"/>
          </a:p>
          <a:p>
            <a:r>
              <a:rPr lang="en-US" dirty="0"/>
              <a:t> </a:t>
            </a:r>
            <a:r>
              <a:rPr lang="en-US" dirty="0" smtClean="0"/>
              <a:t>  millions </a:t>
            </a:r>
            <a:r>
              <a:rPr lang="en-US" dirty="0"/>
              <a:t>of sequences simultaneously):</a:t>
            </a:r>
          </a:p>
          <a:p>
            <a:r>
              <a:rPr lang="en-US" sz="800" b="1" dirty="0"/>
              <a:t> </a:t>
            </a:r>
            <a:endParaRPr lang="en-US" sz="800" b="1" dirty="0" smtClean="0"/>
          </a:p>
          <a:p>
            <a:endParaRPr lang="en-US" sz="800" dirty="0"/>
          </a:p>
          <a:p>
            <a:r>
              <a:rPr lang="en-US" dirty="0"/>
              <a:t>“</a:t>
            </a:r>
            <a:r>
              <a:rPr lang="en-US" dirty="0" err="1"/>
              <a:t>oligo</a:t>
            </a:r>
            <a:r>
              <a:rPr lang="en-US" dirty="0"/>
              <a:t>” primer</a:t>
            </a:r>
          </a:p>
          <a:p>
            <a:r>
              <a:rPr lang="en-US" b="1" u="sng" dirty="0"/>
              <a:t>TGCACATG</a:t>
            </a:r>
            <a:r>
              <a:rPr lang="en-US" dirty="0"/>
              <a:t> </a:t>
            </a:r>
            <a:r>
              <a:rPr lang="en-US" dirty="0">
                <a:sym typeface="Wingdings"/>
              </a:rPr>
              <a:t></a:t>
            </a:r>
            <a:endParaRPr lang="en-US" dirty="0"/>
          </a:p>
          <a:p>
            <a:r>
              <a:rPr lang="en-US" dirty="0"/>
              <a:t>ACGTGTACAGTACAGATTTAGCGTGATAGGCAGATCCACGATAGGCATGACGAC</a:t>
            </a:r>
          </a:p>
          <a:p>
            <a:r>
              <a:rPr lang="en-US" sz="800" b="1" dirty="0"/>
              <a:t> </a:t>
            </a:r>
            <a:endParaRPr lang="en-US" sz="800" b="1" dirty="0" smtClean="0"/>
          </a:p>
          <a:p>
            <a:endParaRPr lang="en-US" sz="800" dirty="0"/>
          </a:p>
          <a:p>
            <a:r>
              <a:rPr lang="en-US" dirty="0"/>
              <a:t>DNA polymerase + </a:t>
            </a:r>
            <a:r>
              <a:rPr lang="en-US" dirty="0" err="1"/>
              <a:t>dNTPs</a:t>
            </a:r>
            <a:r>
              <a:rPr lang="en-US" dirty="0"/>
              <a:t> + </a:t>
            </a:r>
            <a:r>
              <a:rPr lang="en-US" u="sng" dirty="0" err="1"/>
              <a:t>ddNTPs</a:t>
            </a:r>
            <a:r>
              <a:rPr lang="en-US" dirty="0"/>
              <a:t> (chain terminators – incorporate randomly; </a:t>
            </a:r>
            <a:endParaRPr lang="en-US" dirty="0" smtClean="0"/>
          </a:p>
          <a:p>
            <a:r>
              <a:rPr lang="en-US" dirty="0" smtClean="0"/>
              <a:t>each </a:t>
            </a:r>
            <a:r>
              <a:rPr lang="en-US" dirty="0"/>
              <a:t>labeled with a different fluorescent dye)</a:t>
            </a:r>
          </a:p>
          <a:p>
            <a:r>
              <a:rPr lang="en-US" b="1" dirty="0"/>
              <a:t> </a:t>
            </a:r>
            <a:endParaRPr lang="en-US" dirty="0"/>
          </a:p>
          <a:p>
            <a:r>
              <a:rPr lang="en-US" b="1" u="sng" dirty="0" smtClean="0">
                <a:latin typeface="Courier New" pitchFamily="49" charset="0"/>
                <a:cs typeface="Courier New" pitchFamily="49" charset="0"/>
              </a:rPr>
              <a:t>TGCACATG</a:t>
            </a:r>
            <a:r>
              <a:rPr lang="en-US" dirty="0" smtClean="0">
                <a:latin typeface="Courier New" pitchFamily="49" charset="0"/>
                <a:cs typeface="Courier New" pitchFamily="49" charset="0"/>
              </a:rPr>
              <a:t>TCATGTCTAAATCGCACTATC</a:t>
            </a:r>
            <a:r>
              <a:rPr lang="en-US" u="sng" dirty="0" smtClean="0">
                <a:latin typeface="Courier New" pitchFamily="49" charset="0"/>
                <a:cs typeface="Courier New" pitchFamily="49" charset="0"/>
              </a:rPr>
              <a:t>C</a:t>
            </a: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a:p>
            <a:r>
              <a:rPr lang="en-US" dirty="0">
                <a:solidFill>
                  <a:srgbClr val="FF0000"/>
                </a:solidFill>
                <a:latin typeface="Courier New" pitchFamily="49" charset="0"/>
                <a:cs typeface="Courier New" pitchFamily="49" charset="0"/>
              </a:rPr>
              <a:t>ACGTGTAC</a:t>
            </a:r>
            <a:r>
              <a:rPr lang="en-US" dirty="0">
                <a:latin typeface="Courier New" pitchFamily="49" charset="0"/>
                <a:cs typeface="Courier New" pitchFamily="49" charset="0"/>
              </a:rPr>
              <a:t>AGTACAGATTTAGCGTGATAGGCAGATCCACGATAGGCATGACGAC</a:t>
            </a:r>
          </a:p>
          <a:p>
            <a:r>
              <a:rPr lang="en-US" b="1" dirty="0"/>
              <a:t> </a:t>
            </a:r>
            <a:endParaRPr lang="en-US" dirty="0"/>
          </a:p>
          <a:p>
            <a:r>
              <a:rPr lang="en-US" b="1" u="sng" dirty="0" smtClean="0">
                <a:latin typeface="Courier New" pitchFamily="49" charset="0"/>
                <a:cs typeface="Courier New" pitchFamily="49" charset="0"/>
              </a:rPr>
              <a:t>TGCACATG</a:t>
            </a:r>
            <a:r>
              <a:rPr lang="en-US" dirty="0" smtClean="0">
                <a:latin typeface="Courier New" pitchFamily="49" charset="0"/>
                <a:cs typeface="Courier New" pitchFamily="49" charset="0"/>
              </a:rPr>
              <a:t>TCATGTCTAAATCGCACTAT</a:t>
            </a:r>
            <a:r>
              <a:rPr lang="en-US" u="sng" dirty="0" smtClean="0">
                <a:latin typeface="Courier New" pitchFamily="49" charset="0"/>
                <a:cs typeface="Courier New" pitchFamily="49" charset="0"/>
              </a:rPr>
              <a:t>C</a:t>
            </a: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a:p>
            <a:r>
              <a:rPr lang="en-US" dirty="0">
                <a:solidFill>
                  <a:srgbClr val="FF0000"/>
                </a:solidFill>
                <a:latin typeface="Courier New" pitchFamily="49" charset="0"/>
                <a:cs typeface="Courier New" pitchFamily="49" charset="0"/>
              </a:rPr>
              <a:t>ACGTGTAC</a:t>
            </a:r>
            <a:r>
              <a:rPr lang="en-US" dirty="0">
                <a:latin typeface="Courier New" pitchFamily="49" charset="0"/>
                <a:cs typeface="Courier New" pitchFamily="49" charset="0"/>
              </a:rPr>
              <a:t>AGTACAGATTTAGCGTGATAGGCAGATCCACGATAGGCATGACGAC</a:t>
            </a:r>
          </a:p>
          <a:p>
            <a:r>
              <a:rPr lang="en-US" b="1" dirty="0"/>
              <a:t> </a:t>
            </a:r>
            <a:endParaRPr lang="en-US" dirty="0"/>
          </a:p>
          <a:p>
            <a:r>
              <a:rPr lang="en-US" b="1" u="sng" dirty="0" smtClean="0">
                <a:latin typeface="Courier New" pitchFamily="49" charset="0"/>
                <a:cs typeface="Courier New" pitchFamily="49" charset="0"/>
              </a:rPr>
              <a:t>TGCACATG</a:t>
            </a:r>
            <a:r>
              <a:rPr lang="en-US" dirty="0" smtClean="0">
                <a:latin typeface="Courier New" pitchFamily="49" charset="0"/>
                <a:cs typeface="Courier New" pitchFamily="49" charset="0"/>
              </a:rPr>
              <a:t>TCATGTCTAAATCGCACTATCCG</a:t>
            </a:r>
            <a:r>
              <a:rPr lang="en-US" u="sng" dirty="0" smtClean="0">
                <a:latin typeface="Courier New" pitchFamily="49" charset="0"/>
                <a:cs typeface="Courier New" pitchFamily="49" charset="0"/>
              </a:rPr>
              <a:t>T</a:t>
            </a: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a:p>
            <a:r>
              <a:rPr lang="en-US" dirty="0" smtClean="0">
                <a:solidFill>
                  <a:srgbClr val="FF0000"/>
                </a:solidFill>
                <a:latin typeface="Courier New" pitchFamily="49" charset="0"/>
                <a:cs typeface="Courier New" pitchFamily="49" charset="0"/>
              </a:rPr>
              <a:t>ACGTGTAC</a:t>
            </a:r>
            <a:r>
              <a:rPr lang="en-US" dirty="0" smtClean="0">
                <a:latin typeface="Courier New" pitchFamily="49" charset="0"/>
                <a:cs typeface="Courier New" pitchFamily="49" charset="0"/>
              </a:rPr>
              <a:t>AGTACAGATTTAGCGTGATAGGCAGATCCACGATAGGCATGACGAC</a:t>
            </a:r>
            <a:endParaRPr lang="en-US" dirty="0">
              <a:latin typeface="Courier New" pitchFamily="49" charset="0"/>
              <a:cs typeface="Courier New" pitchFamily="49"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7" name="Object 1"/>
          <p:cNvGraphicFramePr>
            <a:graphicFrameLocks noChangeAspect="1"/>
          </p:cNvGraphicFramePr>
          <p:nvPr/>
        </p:nvGraphicFramePr>
        <p:xfrm>
          <a:off x="381000" y="152400"/>
          <a:ext cx="5181600" cy="6542510"/>
        </p:xfrm>
        <a:graphic>
          <a:graphicData uri="http://schemas.openxmlformats.org/presentationml/2006/ole">
            <p:oleObj spid="_x0000_s4097" name="PHOTO-PAINT" r:id="rId3" imgW="6752381" imgH="8523810" progId="CorelPhotoPaint.Image.12">
              <p:embed/>
            </p:oleObj>
          </a:graphicData>
        </a:graphic>
      </p:graphicFrame>
      <p:sp>
        <p:nvSpPr>
          <p:cNvPr id="4" name="Rectangle 3"/>
          <p:cNvSpPr/>
          <p:nvPr/>
        </p:nvSpPr>
        <p:spPr>
          <a:xfrm>
            <a:off x="5334000" y="3962400"/>
            <a:ext cx="3429000" cy="1384995"/>
          </a:xfrm>
          <a:prstGeom prst="rect">
            <a:avLst/>
          </a:prstGeom>
        </p:spPr>
        <p:txBody>
          <a:bodyPr wrap="square">
            <a:spAutoFit/>
          </a:bodyPr>
          <a:lstStyle/>
          <a:p>
            <a:r>
              <a:rPr lang="en-US" sz="1400" dirty="0" smtClean="0"/>
              <a:t>In this example the </a:t>
            </a:r>
            <a:r>
              <a:rPr lang="en-US" sz="1400" dirty="0" err="1" smtClean="0"/>
              <a:t>dinucleotides</a:t>
            </a:r>
            <a:r>
              <a:rPr lang="en-US" sz="1400" dirty="0" smtClean="0"/>
              <a:t>  AC, CA, GT and TG all are encoded by the green dye. </a:t>
            </a:r>
          </a:p>
          <a:p>
            <a:endParaRPr lang="en-US" sz="1400" dirty="0" smtClean="0"/>
          </a:p>
          <a:p>
            <a:r>
              <a:rPr lang="en-US" sz="1400" dirty="0" smtClean="0"/>
              <a:t>Because each base is queried twice it is possible, using the two colors, to determine which bases were at which positions.	</a:t>
            </a:r>
            <a:endParaRPr lang="en-US" sz="1400" dirty="0"/>
          </a:p>
        </p:txBody>
      </p:sp>
      <p:sp>
        <p:nvSpPr>
          <p:cNvPr id="5" name="TextBox 4"/>
          <p:cNvSpPr txBox="1"/>
          <p:nvPr/>
        </p:nvSpPr>
        <p:spPr>
          <a:xfrm>
            <a:off x="6553200" y="1676400"/>
            <a:ext cx="813043" cy="369332"/>
          </a:xfrm>
          <a:prstGeom prst="rect">
            <a:avLst/>
          </a:prstGeom>
          <a:noFill/>
        </p:spPr>
        <p:txBody>
          <a:bodyPr wrap="none" rtlCol="0">
            <a:spAutoFit/>
          </a:bodyPr>
          <a:lstStyle/>
          <a:p>
            <a:r>
              <a:rPr lang="en-US" b="1" dirty="0" err="1" smtClean="0"/>
              <a:t>SOLiD</a:t>
            </a:r>
            <a:r>
              <a:rPr lang="en-US" b="1" dirty="0" smtClean="0"/>
              <a:t>:</a:t>
            </a:r>
            <a:endParaRPr 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857375" y="718750"/>
            <a:ext cx="1784463"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Color change “rules”: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Picture 19" descr="http://seqanswers.com/forums/images/content/abi-fig6.jpg"/>
          <p:cNvPicPr>
            <a:picLocks noChangeAspect="1" noChangeArrowheads="1"/>
          </p:cNvPicPr>
          <p:nvPr/>
        </p:nvPicPr>
        <p:blipFill>
          <a:blip r:embed="rId2" cstate="print"/>
          <a:srcRect l="898"/>
          <a:stretch>
            <a:fillRect/>
          </a:stretch>
        </p:blipFill>
        <p:spPr bwMode="auto">
          <a:xfrm>
            <a:off x="1905000" y="1085850"/>
            <a:ext cx="5257800" cy="1885950"/>
          </a:xfrm>
          <a:prstGeom prst="rect">
            <a:avLst/>
          </a:prstGeom>
          <a:noFill/>
        </p:spPr>
      </p:pic>
      <p:sp>
        <p:nvSpPr>
          <p:cNvPr id="3075" name="Rectangle 3"/>
          <p:cNvSpPr>
            <a:spLocks noChangeArrowheads="1"/>
          </p:cNvSpPr>
          <p:nvPr/>
        </p:nvSpPr>
        <p:spPr bwMode="auto">
          <a:xfrm>
            <a:off x="381000" y="3458944"/>
            <a:ext cx="8153400"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When aligning to a reference and attempting to determine variants, all true variants will follow specific color change "rules" as shown above.</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smtClean="0">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Refer to this document if you are interested in additional details on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SOLiD</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rPr>
              <a:t>http://www3.appliedbiosystems.com/cms/groups/mcb_marketing/documents/generaldocuments/cms_058265.pdf</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eqanswers.com/forums/images/content/abi-fig7.jpg"/>
          <p:cNvPicPr/>
          <p:nvPr/>
        </p:nvPicPr>
        <p:blipFill>
          <a:blip r:embed="rId2" cstate="print"/>
          <a:srcRect/>
          <a:stretch>
            <a:fillRect/>
          </a:stretch>
        </p:blipFill>
        <p:spPr bwMode="auto">
          <a:xfrm>
            <a:off x="1857375" y="304800"/>
            <a:ext cx="5429250" cy="5410200"/>
          </a:xfrm>
          <a:prstGeom prst="rect">
            <a:avLst/>
          </a:prstGeom>
          <a:noFill/>
          <a:ln w="9525">
            <a:noFill/>
            <a:miter lim="800000"/>
            <a:headEnd/>
            <a:tailEnd/>
          </a:ln>
        </p:spPr>
      </p:pic>
      <p:sp>
        <p:nvSpPr>
          <p:cNvPr id="3" name="Rectangle 2"/>
          <p:cNvSpPr/>
          <p:nvPr/>
        </p:nvSpPr>
        <p:spPr>
          <a:xfrm>
            <a:off x="381000" y="5879068"/>
            <a:ext cx="8382000" cy="646331"/>
          </a:xfrm>
          <a:prstGeom prst="rect">
            <a:avLst/>
          </a:prstGeom>
        </p:spPr>
        <p:txBody>
          <a:bodyPr wrap="square">
            <a:spAutoFit/>
          </a:bodyPr>
          <a:lstStyle/>
          <a:p>
            <a:r>
              <a:rPr lang="en-US" dirty="0" smtClean="0"/>
              <a:t>Detection of a true SNP (and not an error) is reflected by changes in two adjacent </a:t>
            </a:r>
            <a:r>
              <a:rPr lang="en-US" dirty="0" err="1" smtClean="0"/>
              <a:t>colorspace</a:t>
            </a:r>
            <a:r>
              <a:rPr lang="en-US" dirty="0" smtClean="0"/>
              <a:t> calls, not just one.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0" y="59323"/>
            <a:ext cx="5041765"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952875" algn="l"/>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3</a:t>
            </a:r>
            <a:r>
              <a:rPr kumimoji="0" lang="en-US" sz="1600" b="1" i="0" u="none" strike="noStrike" cap="none" normalizeH="0" baseline="30000" dirty="0" smtClean="0">
                <a:ln>
                  <a:noFill/>
                </a:ln>
                <a:solidFill>
                  <a:schemeClr val="tx1"/>
                </a:solidFill>
                <a:effectLst/>
                <a:latin typeface="Arial" pitchFamily="34" charset="0"/>
                <a:ea typeface="Calibri" pitchFamily="34" charset="0"/>
                <a:cs typeface="Times New Roman" pitchFamily="18" charset="0"/>
              </a:rPr>
              <a:t>rd</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-generation sequencing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also sequence by synthesis)</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3" name="Rectangle 7"/>
          <p:cNvSpPr>
            <a:spLocks noChangeArrowheads="1"/>
          </p:cNvSpPr>
          <p:nvPr/>
        </p:nvSpPr>
        <p:spPr bwMode="auto">
          <a:xfrm>
            <a:off x="2002298" y="1094601"/>
            <a:ext cx="500810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952875"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Pacific </a:t>
            </a:r>
            <a:r>
              <a:rPr kumimoji="0" lang="en-US" sz="12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Biosystems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single-molecule technique (real-time sequencing)</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5062" name="Picture 37" descr="Sequencing technologies |[mdash]| the next generation"/>
          <p:cNvPicPr>
            <a:picLocks noChangeAspect="1" noChangeArrowheads="1"/>
          </p:cNvPicPr>
          <p:nvPr/>
        </p:nvPicPr>
        <p:blipFill>
          <a:blip r:embed="rId2" cstate="print"/>
          <a:srcRect/>
          <a:stretch>
            <a:fillRect/>
          </a:stretch>
        </p:blipFill>
        <p:spPr bwMode="auto">
          <a:xfrm>
            <a:off x="1524000" y="1447800"/>
            <a:ext cx="5943600" cy="3257550"/>
          </a:xfrm>
          <a:prstGeom prst="rect">
            <a:avLst/>
          </a:prstGeom>
          <a:noFill/>
        </p:spPr>
      </p:pic>
      <p:sp>
        <p:nvSpPr>
          <p:cNvPr id="45064" name="Rectangle 8"/>
          <p:cNvSpPr>
            <a:spLocks noChangeArrowheads="1"/>
          </p:cNvSpPr>
          <p:nvPr/>
        </p:nvSpPr>
        <p:spPr bwMode="auto">
          <a:xfrm>
            <a:off x="381000" y="4800600"/>
            <a:ext cx="822167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Pacific Biosciences' four-color real-time sequencing method.  Each cavity contains a single DNA template immobilized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via the DNA polymerase, which is attached to the surface of the glass cell.</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40651" y="280987"/>
            <a:ext cx="8774749"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Helicos</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How </a:t>
            </a:r>
            <a:r>
              <a:rPr kumimoji="0" lang="en-US" sz="16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tSMS</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(true single-molecule sequencing) works: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Within two flow cells, billions of single molecules of sample DNA are captured on an application-specific proprietary surface.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These captured strands serve as templates for the sequencing-by-synthesis process:</a:t>
            </a:r>
            <a:endParaRPr lang="en-US" sz="6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Polymerase and one fluorescently labeled nucleotide (C, G, A or T) are added.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The polymerase catalyzes the sequence-specific incorporation of fluorescent nucleotides into nascent complementary strands </a:t>
            </a:r>
          </a:p>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on all the templates. </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After a wash step, which removes all free nucleotides, the incorporated nucleotides are imaged and their positions recorded. </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The fluorescent group is removed in a highly efficient cleavage process, leaving behind the incorporated nucleotide. </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The process continues through each of the other three bases. </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Multiple four-base cycles result in complementary strands greater than 25 bases in length synthesized on billions of</a:t>
            </a:r>
            <a:r>
              <a:rPr kumimoji="0" lang="en-US" sz="1200" b="0" i="0" u="none" strike="noStrike" cap="none" normalizeH="0" dirty="0" smtClean="0">
                <a:ln>
                  <a:noFill/>
                </a:ln>
                <a:solidFill>
                  <a:schemeClr val="tx1"/>
                </a:solidFill>
                <a:effectLst/>
                <a:latin typeface="Arial" pitchFamily="34"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pPr>
            <a:r>
              <a:rPr lang="en-US" sz="1200" baseline="0" dirty="0" smtClean="0">
                <a:latin typeface="Arial" pitchFamily="34" charset="0"/>
                <a:ea typeface="Times New Roman" pitchFamily="18" charset="0"/>
                <a:cs typeface="Times New Roman" pitchFamily="18" charset="0"/>
              </a:rPr>
              <a:t> </a:t>
            </a:r>
            <a:r>
              <a:rPr lang="en-US" sz="1200" baseline="0" dirty="0" smtClean="0">
                <a:latin typeface="Arial" pitchFamily="34" charset="0"/>
                <a:ea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templates—providing a greater than 25-base read from each of those individual templates.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8369" name="Picture 31" descr="tSMS"/>
          <p:cNvPicPr>
            <a:picLocks noChangeAspect="1" noChangeArrowheads="1"/>
          </p:cNvPicPr>
          <p:nvPr/>
        </p:nvPicPr>
        <p:blipFill>
          <a:blip r:embed="rId2" cstate="print"/>
          <a:srcRect/>
          <a:stretch>
            <a:fillRect/>
          </a:stretch>
        </p:blipFill>
        <p:spPr bwMode="auto">
          <a:xfrm>
            <a:off x="2095062" y="3048000"/>
            <a:ext cx="5220138" cy="3048000"/>
          </a:xfrm>
          <a:prstGeom prst="rect">
            <a:avLst/>
          </a:prstGeom>
          <a:noFill/>
        </p:spPr>
      </p:pic>
      <p:sp>
        <p:nvSpPr>
          <p:cNvPr id="58371" name="Rectangle 3"/>
          <p:cNvSpPr>
            <a:spLocks noChangeArrowheads="1"/>
          </p:cNvSpPr>
          <p:nvPr/>
        </p:nvSpPr>
        <p:spPr bwMode="auto">
          <a:xfrm>
            <a:off x="304800" y="6276201"/>
            <a:ext cx="8462125"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An image taken by the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HeliScope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Single Molecule Sequencer.  Inset shows a close-up view of individual single molecules.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609600" y="381000"/>
            <a:ext cx="7696200"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Oxford </a:t>
            </a:r>
            <a:r>
              <a:rPr kumimoji="0" lang="en-US" sz="16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nanopore</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technology: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131413"/>
                </a:solidFill>
                <a:effectLst/>
                <a:latin typeface="Arial" pitchFamily="34" charset="0"/>
                <a:ea typeface="Calibri" pitchFamily="34" charset="0"/>
                <a:cs typeface="Times New Roman" pitchFamily="18" charset="0"/>
              </a:rPr>
              <a:t>Oxford’s </a:t>
            </a:r>
            <a:r>
              <a:rPr kumimoji="0" lang="en-US" sz="1200" b="0" i="0" u="none" strike="noStrike" cap="none" normalizeH="0" baseline="0" dirty="0" err="1" smtClean="0">
                <a:ln>
                  <a:noFill/>
                </a:ln>
                <a:solidFill>
                  <a:srgbClr val="131413"/>
                </a:solidFill>
                <a:effectLst/>
                <a:latin typeface="Arial" pitchFamily="34" charset="0"/>
                <a:ea typeface="Calibri" pitchFamily="34" charset="0"/>
                <a:cs typeface="Times New Roman" pitchFamily="18" charset="0"/>
              </a:rPr>
              <a:t>nanopore</a:t>
            </a:r>
            <a:r>
              <a:rPr kumimoji="0" lang="en-US" sz="1200" b="0" i="0" u="none" strike="noStrike" cap="none" normalizeH="0" baseline="0" dirty="0" smtClean="0">
                <a:ln>
                  <a:noFill/>
                </a:ln>
                <a:solidFill>
                  <a:srgbClr val="131413"/>
                </a:solidFill>
                <a:effectLst/>
                <a:latin typeface="Arial" pitchFamily="34" charset="0"/>
                <a:ea typeface="Calibri" pitchFamily="34" charset="0"/>
                <a:cs typeface="Times New Roman" pitchFamily="18" charset="0"/>
              </a:rPr>
              <a:t> technology has a different sequencing approach currently in the developmental phase. It uses a scanning tunneling electron microscope (TEM) to measure alterations of conductivity across a </a:t>
            </a:r>
            <a:r>
              <a:rPr kumimoji="0" lang="en-US" sz="1200" b="0" i="0" u="none" strike="noStrike" cap="none" normalizeH="0" baseline="0" dirty="0" err="1" smtClean="0">
                <a:ln>
                  <a:noFill/>
                </a:ln>
                <a:solidFill>
                  <a:srgbClr val="131413"/>
                </a:solidFill>
                <a:effectLst/>
                <a:latin typeface="Arial" pitchFamily="34" charset="0"/>
                <a:ea typeface="Calibri" pitchFamily="34" charset="0"/>
                <a:cs typeface="Times New Roman" pitchFamily="18" charset="0"/>
              </a:rPr>
              <a:t>nanopore</a:t>
            </a:r>
            <a:r>
              <a:rPr kumimoji="0" lang="en-US" sz="1200" b="0" i="0" u="none" strike="noStrike" cap="none" normalizeH="0" baseline="0" dirty="0" smtClean="0">
                <a:ln>
                  <a:noFill/>
                </a:ln>
                <a:solidFill>
                  <a:srgbClr val="131413"/>
                </a:solidFill>
                <a:effectLst/>
                <a:latin typeface="Arial" pitchFamily="34" charset="0"/>
                <a:ea typeface="Calibri" pitchFamily="34" charset="0"/>
                <a:cs typeface="Times New Roman" pitchFamily="18" charset="0"/>
              </a:rPr>
              <a:t> while a single DNA molecule passes through. The amount of current that can pass through the </a:t>
            </a:r>
            <a:r>
              <a:rPr kumimoji="0" lang="en-US" sz="1200" b="0" i="0" u="none" strike="noStrike" cap="none" normalizeH="0" baseline="0" dirty="0" err="1" smtClean="0">
                <a:ln>
                  <a:noFill/>
                </a:ln>
                <a:solidFill>
                  <a:srgbClr val="131413"/>
                </a:solidFill>
                <a:effectLst/>
                <a:latin typeface="Arial" pitchFamily="34" charset="0"/>
                <a:ea typeface="Calibri" pitchFamily="34" charset="0"/>
                <a:cs typeface="Times New Roman" pitchFamily="18" charset="0"/>
              </a:rPr>
              <a:t>nanopore</a:t>
            </a:r>
            <a:r>
              <a:rPr kumimoji="0" lang="en-US" sz="1200" b="0" i="0" u="none" strike="noStrike" cap="none" normalizeH="0" baseline="0" dirty="0" smtClean="0">
                <a:ln>
                  <a:noFill/>
                </a:ln>
                <a:solidFill>
                  <a:srgbClr val="131413"/>
                </a:solidFill>
                <a:effectLst/>
                <a:latin typeface="Arial" pitchFamily="34" charset="0"/>
                <a:ea typeface="Calibri" pitchFamily="34" charset="0"/>
                <a:cs typeface="Times New Roman" pitchFamily="18" charset="0"/>
              </a:rPr>
              <a:t> at any given moment varies depending on the shape, size, and length of the nucleotide blocking the ion flow through the pore. The change in current through the </a:t>
            </a:r>
            <a:r>
              <a:rPr kumimoji="0" lang="en-US" sz="1200" b="0" i="0" u="none" strike="noStrike" cap="none" normalizeH="0" baseline="0" dirty="0" err="1" smtClean="0">
                <a:ln>
                  <a:noFill/>
                </a:ln>
                <a:solidFill>
                  <a:srgbClr val="131413"/>
                </a:solidFill>
                <a:effectLst/>
                <a:latin typeface="Arial" pitchFamily="34" charset="0"/>
                <a:ea typeface="Calibri" pitchFamily="34" charset="0"/>
                <a:cs typeface="Times New Roman" pitchFamily="18" charset="0"/>
              </a:rPr>
              <a:t>nanopore</a:t>
            </a:r>
            <a:r>
              <a:rPr kumimoji="0" lang="en-US" sz="1200" b="0" i="0" u="none" strike="noStrike" cap="none" normalizeH="0" baseline="0" dirty="0" smtClean="0">
                <a:ln>
                  <a:noFill/>
                </a:ln>
                <a:solidFill>
                  <a:srgbClr val="131413"/>
                </a:solidFill>
                <a:effectLst/>
                <a:latin typeface="Arial" pitchFamily="34" charset="0"/>
                <a:ea typeface="Calibri" pitchFamily="34" charset="0"/>
                <a:cs typeface="Times New Roman" pitchFamily="18" charset="0"/>
              </a:rPr>
              <a:t> as the DNA molecule passes through represents a direct reading of the DNA sequence. An </a:t>
            </a:r>
            <a:r>
              <a:rPr kumimoji="0" lang="en-US" sz="1200" b="0" i="0" u="none" strike="noStrike" cap="none" normalizeH="0" baseline="0" dirty="0" err="1" smtClean="0">
                <a:ln>
                  <a:noFill/>
                </a:ln>
                <a:solidFill>
                  <a:srgbClr val="131413"/>
                </a:solidFill>
                <a:effectLst/>
                <a:latin typeface="Arial" pitchFamily="34" charset="0"/>
                <a:ea typeface="Calibri" pitchFamily="34" charset="0"/>
                <a:cs typeface="Times New Roman" pitchFamily="18" charset="0"/>
              </a:rPr>
              <a:t>exonuclease</a:t>
            </a:r>
            <a:r>
              <a:rPr kumimoji="0" lang="en-US" sz="1200" b="0" i="0" u="none" strike="noStrike" cap="none" normalizeH="0" baseline="0" dirty="0" smtClean="0">
                <a:ln>
                  <a:noFill/>
                </a:ln>
                <a:solidFill>
                  <a:srgbClr val="131413"/>
                </a:solidFill>
                <a:effectLst/>
                <a:latin typeface="Arial" pitchFamily="34" charset="0"/>
                <a:ea typeface="Calibri" pitchFamily="34" charset="0"/>
                <a:cs typeface="Times New Roman" pitchFamily="18" charset="0"/>
              </a:rPr>
              <a:t> is used to cleave individual nucleotides from the DNA, and when coupled to an appropriate detection system these nucleotides could be identified in the correct order.</a:t>
            </a:r>
          </a:p>
        </p:txBody>
      </p:sp>
      <p:pic>
        <p:nvPicPr>
          <p:cNvPr id="57347" name="Picture 3" descr="http://www.nanoporetech.com/uploads/Technology_New/Introduction_To_Nanopore_Sensing/Nanopore_sensing_101_0_rs.jpg"/>
          <p:cNvPicPr>
            <a:picLocks noChangeAspect="1" noChangeArrowheads="1"/>
          </p:cNvPicPr>
          <p:nvPr/>
        </p:nvPicPr>
        <p:blipFill>
          <a:blip r:embed="rId2" cstate="print"/>
          <a:srcRect/>
          <a:stretch>
            <a:fillRect/>
          </a:stretch>
        </p:blipFill>
        <p:spPr bwMode="auto">
          <a:xfrm>
            <a:off x="1181100" y="2256949"/>
            <a:ext cx="6667500" cy="2466975"/>
          </a:xfrm>
          <a:prstGeom prst="rect">
            <a:avLst/>
          </a:prstGeom>
          <a:noFill/>
        </p:spPr>
      </p:pic>
      <p:sp>
        <p:nvSpPr>
          <p:cNvPr id="5" name="Rectangle 4"/>
          <p:cNvSpPr/>
          <p:nvPr/>
        </p:nvSpPr>
        <p:spPr>
          <a:xfrm>
            <a:off x="685800" y="4954489"/>
            <a:ext cx="8077200" cy="1569660"/>
          </a:xfrm>
          <a:prstGeom prst="rect">
            <a:avLst/>
          </a:prstGeom>
        </p:spPr>
        <p:txBody>
          <a:bodyPr wrap="square">
            <a:spAutoFit/>
          </a:bodyPr>
          <a:lstStyle/>
          <a:p>
            <a:r>
              <a:rPr lang="en-US" sz="1200" dirty="0" smtClean="0">
                <a:latin typeface="Arial" pitchFamily="34" charset="0"/>
                <a:cs typeface="Arial" pitchFamily="34" charset="0"/>
              </a:rPr>
              <a:t>This diagram shows a protein </a:t>
            </a:r>
            <a:r>
              <a:rPr lang="en-US" sz="1200" dirty="0" err="1" smtClean="0">
                <a:latin typeface="Arial" pitchFamily="34" charset="0"/>
                <a:cs typeface="Arial" pitchFamily="34" charset="0"/>
              </a:rPr>
              <a:t>nanopore</a:t>
            </a:r>
            <a:r>
              <a:rPr lang="en-US" sz="1200" dirty="0" smtClean="0">
                <a:latin typeface="Arial" pitchFamily="34" charset="0"/>
                <a:cs typeface="Arial" pitchFamily="34" charset="0"/>
              </a:rPr>
              <a:t> set in an electrically resistant membrane </a:t>
            </a:r>
            <a:r>
              <a:rPr lang="en-US" sz="1200" dirty="0" err="1" smtClean="0">
                <a:latin typeface="Arial" pitchFamily="34" charset="0"/>
                <a:cs typeface="Arial" pitchFamily="34" charset="0"/>
              </a:rPr>
              <a:t>bilayer</a:t>
            </a:r>
            <a:r>
              <a:rPr lang="en-US" sz="1200" dirty="0" smtClean="0">
                <a:latin typeface="Arial" pitchFamily="34" charset="0"/>
                <a:cs typeface="Arial" pitchFamily="34" charset="0"/>
              </a:rPr>
              <a:t>. An ionic current is passed through the </a:t>
            </a:r>
            <a:r>
              <a:rPr lang="en-US" sz="1200" dirty="0" err="1" smtClean="0">
                <a:latin typeface="Arial" pitchFamily="34" charset="0"/>
                <a:cs typeface="Arial" pitchFamily="34" charset="0"/>
              </a:rPr>
              <a:t>nanopore</a:t>
            </a:r>
            <a:r>
              <a:rPr lang="en-US" sz="1200" dirty="0" smtClean="0">
                <a:latin typeface="Arial" pitchFamily="34" charset="0"/>
                <a:cs typeface="Arial" pitchFamily="34" charset="0"/>
              </a:rPr>
              <a:t> by setting a voltage across this membrane.</a:t>
            </a:r>
            <a:br>
              <a:rPr lang="en-US" sz="1200" dirty="0" smtClean="0">
                <a:latin typeface="Arial" pitchFamily="34" charset="0"/>
                <a:cs typeface="Arial" pitchFamily="34" charset="0"/>
              </a:rPr>
            </a:br>
            <a:r>
              <a:rPr lang="en-US" sz="1200" dirty="0" smtClean="0">
                <a:latin typeface="Arial" pitchFamily="34" charset="0"/>
                <a:cs typeface="Arial" pitchFamily="34" charset="0"/>
              </a:rPr>
              <a:t> </a:t>
            </a:r>
            <a:br>
              <a:rPr lang="en-US" sz="1200" dirty="0" smtClean="0">
                <a:latin typeface="Arial" pitchFamily="34" charset="0"/>
                <a:cs typeface="Arial" pitchFamily="34" charset="0"/>
              </a:rPr>
            </a:br>
            <a:r>
              <a:rPr lang="en-US" sz="1200" dirty="0" smtClean="0">
                <a:latin typeface="Arial" pitchFamily="34" charset="0"/>
                <a:cs typeface="Arial" pitchFamily="34" charset="0"/>
              </a:rPr>
              <a:t>If an </a:t>
            </a:r>
            <a:r>
              <a:rPr lang="en-US" sz="1200" dirty="0" err="1" smtClean="0">
                <a:latin typeface="Arial" pitchFamily="34" charset="0"/>
                <a:cs typeface="Arial" pitchFamily="34" charset="0"/>
              </a:rPr>
              <a:t>analyte</a:t>
            </a:r>
            <a:r>
              <a:rPr lang="en-US" sz="1200" dirty="0" smtClean="0">
                <a:latin typeface="Arial" pitchFamily="34" charset="0"/>
                <a:cs typeface="Arial" pitchFamily="34" charset="0"/>
              </a:rPr>
              <a:t> passes through the pore or near its aperture, this event creates a characteristic disruption in current. By measuring that current, it is possible to identify the molecule in question. For example, this system can be used to distinguish between the four standard DNA bases G, A, T and C, and also modified bases. It can be used to identify target proteins, small molecules, or to gain rich molecular information, for example to distinguish the </a:t>
            </a:r>
            <a:r>
              <a:rPr lang="en-US" sz="1200" dirty="0" err="1" smtClean="0">
                <a:latin typeface="Arial" pitchFamily="34" charset="0"/>
                <a:cs typeface="Arial" pitchFamily="34" charset="0"/>
              </a:rPr>
              <a:t>enantiomers</a:t>
            </a:r>
            <a:r>
              <a:rPr lang="en-US" sz="1200" dirty="0" smtClean="0">
                <a:latin typeface="Arial" pitchFamily="34" charset="0"/>
                <a:cs typeface="Arial" pitchFamily="34" charset="0"/>
              </a:rPr>
              <a:t> of ibuprofen or molecular binding dynamics.</a:t>
            </a:r>
            <a:endParaRPr lang="en-US" sz="1200" dirty="0">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6463308"/>
          </a:xfrm>
          <a:prstGeom prst="rect">
            <a:avLst/>
          </a:prstGeom>
        </p:spPr>
        <p:txBody>
          <a:bodyPr wrap="square">
            <a:spAutoFit/>
          </a:bodyPr>
          <a:lstStyle/>
          <a:p>
            <a:r>
              <a:rPr lang="en-US" b="1" dirty="0" smtClean="0"/>
              <a:t>Developing technologies:</a:t>
            </a:r>
          </a:p>
          <a:p>
            <a:endParaRPr lang="en-US" b="1" dirty="0" smtClean="0"/>
          </a:p>
          <a:p>
            <a:r>
              <a:rPr lang="en-US" b="1" dirty="0" smtClean="0"/>
              <a:t>Electronic </a:t>
            </a:r>
            <a:r>
              <a:rPr lang="en-US" b="1" dirty="0" smtClean="0"/>
              <a:t>detection for single-molecule </a:t>
            </a:r>
            <a:r>
              <a:rPr lang="en-US" b="1" dirty="0" smtClean="0"/>
              <a:t>sequencing:</a:t>
            </a:r>
            <a:endParaRPr lang="en-US" b="1" dirty="0" smtClean="0"/>
          </a:p>
          <a:p>
            <a:r>
              <a:rPr lang="en-US" dirty="0" err="1" smtClean="0"/>
              <a:t>Reveo</a:t>
            </a:r>
            <a:r>
              <a:rPr lang="en-US" dirty="0" smtClean="0"/>
              <a:t> is developing a technology to stretch out DNA molecules on conductive surfaces for electronic base detection. A stretched and immobilized strand of DNA will be read through by multiple </a:t>
            </a:r>
            <a:r>
              <a:rPr lang="en-US" dirty="0" err="1" smtClean="0"/>
              <a:t>nano</a:t>
            </a:r>
            <a:r>
              <a:rPr lang="en-US" dirty="0" smtClean="0"/>
              <a:t>-knife edge probes. Each </a:t>
            </a:r>
            <a:r>
              <a:rPr lang="en-US" dirty="0" err="1" smtClean="0"/>
              <a:t>nano</a:t>
            </a:r>
            <a:r>
              <a:rPr lang="en-US" dirty="0" smtClean="0"/>
              <a:t>-knife edge probe specifically recognizes only one nucleotide for single-molecule sequencing. Intelligent </a:t>
            </a:r>
            <a:r>
              <a:rPr lang="en-US" dirty="0" err="1" smtClean="0"/>
              <a:t>Biosystems</a:t>
            </a:r>
            <a:r>
              <a:rPr lang="en-US" dirty="0" smtClean="0"/>
              <a:t> is also developing a platform using the electronic detection approach which will allow for high speed and high sensitivity single-molecule analysis with decreased background noise</a:t>
            </a:r>
            <a:r>
              <a:rPr lang="en-US" dirty="0" smtClean="0"/>
              <a:t>.</a:t>
            </a:r>
          </a:p>
          <a:p>
            <a:endParaRPr lang="en-US" dirty="0" smtClean="0"/>
          </a:p>
          <a:p>
            <a:r>
              <a:rPr lang="en-US" b="1" dirty="0" smtClean="0"/>
              <a:t>Electron </a:t>
            </a:r>
            <a:r>
              <a:rPr lang="en-US" b="1" dirty="0" smtClean="0"/>
              <a:t>microscopy for single-molecule </a:t>
            </a:r>
            <a:r>
              <a:rPr lang="en-US" b="1" dirty="0" smtClean="0"/>
              <a:t>sequencing:</a:t>
            </a:r>
            <a:endParaRPr lang="en-US" b="1" dirty="0" smtClean="0"/>
          </a:p>
          <a:p>
            <a:r>
              <a:rPr lang="en-US" dirty="0" smtClean="0"/>
              <a:t>Electron microscopy (EM) was the first proposed and attempted approach to sequence DNA molecules before the Sanger sequencing was established and this concept has recently been reevaluated with the emergence of new technologies. Since scanning tunneling microscopy (STM) can reach atomic resolution, STM for single-molecule sequencing is being explored. </a:t>
            </a:r>
            <a:r>
              <a:rPr lang="en-US" dirty="0" err="1" smtClean="0"/>
              <a:t>LightSpeed</a:t>
            </a:r>
            <a:r>
              <a:rPr lang="en-US" dirty="0" smtClean="0"/>
              <a:t> Genomics is developing a </a:t>
            </a:r>
            <a:r>
              <a:rPr lang="en-US" dirty="0" err="1" smtClean="0"/>
              <a:t>microparticle</a:t>
            </a:r>
            <a:r>
              <a:rPr lang="en-US" dirty="0" smtClean="0"/>
              <a:t> approach by capturing sequence data with optical detection technology and new sequencing chemistry from a large field of view to reduce the time consuming sample and detector rearrangement. Halcyon Molecular is developing a DNA sequencing technology by atom-by-atom identification and EM analysis. The key advantage of this technology is very long read lengths. ZS Genetics is also developing EM-based technologies for single-molecule DNA sequencing.</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6321" name="Object 1"/>
          <p:cNvGraphicFramePr>
            <a:graphicFrameLocks noChangeAspect="1"/>
          </p:cNvGraphicFramePr>
          <p:nvPr/>
        </p:nvGraphicFramePr>
        <p:xfrm>
          <a:off x="132755" y="1447800"/>
          <a:ext cx="8858845" cy="3505200"/>
        </p:xfrm>
        <a:graphic>
          <a:graphicData uri="http://schemas.openxmlformats.org/presentationml/2006/ole">
            <p:oleObj spid="_x0000_s56321" name="PHOTO-PAINT" r:id="rId3" imgW="15742857" imgH="6971429" progId="CorelPhotoPaint.Image.12">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152400" y="304800"/>
            <a:ext cx="8678406" cy="62484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457200" y="131088"/>
            <a:ext cx="7848600" cy="5416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419475" algn="l"/>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What type of information are we after - Full genomes or “targeted” regions?</a:t>
            </a:r>
          </a:p>
          <a:p>
            <a:pPr lvl="0" fontAlgn="base">
              <a:spcBef>
                <a:spcPct val="0"/>
              </a:spcBef>
              <a:spcAft>
                <a:spcPct val="0"/>
              </a:spcAft>
              <a:tabLst>
                <a:tab pos="3419475" algn="l"/>
              </a:tabLst>
            </a:pPr>
            <a:endPar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r>
              <a:rPr lang="en-US" sz="1600" b="1" dirty="0" smtClean="0"/>
              <a:t>“</a:t>
            </a:r>
            <a:r>
              <a:rPr lang="en-US" sz="1600" b="1" i="1" dirty="0" smtClean="0"/>
              <a:t>de novo</a:t>
            </a:r>
            <a:r>
              <a:rPr lang="en-US" sz="1600" b="1" dirty="0" smtClean="0"/>
              <a:t>” sequencing</a:t>
            </a:r>
            <a:r>
              <a:rPr lang="en-US" sz="1600" dirty="0" smtClean="0"/>
              <a:t>: does not require any knowledge of DNA structure (everything potentially gets sequenced)</a:t>
            </a:r>
          </a:p>
          <a:p>
            <a:r>
              <a:rPr lang="en-US" sz="1600" dirty="0" smtClean="0"/>
              <a:t> </a:t>
            </a:r>
          </a:p>
          <a:p>
            <a:r>
              <a:rPr lang="en-US" sz="1600" b="1" dirty="0" smtClean="0"/>
              <a:t>“targeted” sequencing</a:t>
            </a:r>
            <a:r>
              <a:rPr lang="en-US" sz="1600" dirty="0" smtClean="0"/>
              <a:t>: specific, localized regions of a genome </a:t>
            </a:r>
            <a:r>
              <a:rPr lang="en-US" sz="1600" dirty="0" smtClean="0"/>
              <a:t>are </a:t>
            </a:r>
            <a:r>
              <a:rPr lang="en-US" sz="1600" dirty="0" smtClean="0"/>
              <a:t>selected for sequencing</a:t>
            </a:r>
          </a:p>
          <a:p>
            <a:pPr marL="0" marR="0" lvl="0" indent="0" algn="l" defTabSz="914400" rtl="0" eaLnBrk="1" fontAlgn="base" latinLnBrk="0" hangingPunct="1">
              <a:lnSpc>
                <a:spcPct val="100000"/>
              </a:lnSpc>
              <a:spcBef>
                <a:spcPct val="0"/>
              </a:spcBef>
              <a:spcAft>
                <a:spcPct val="0"/>
              </a:spcAft>
              <a:buClrTx/>
              <a:buSzTx/>
              <a:buFontTx/>
              <a:buNone/>
              <a:tabLst>
                <a:tab pos="3419475" algn="l"/>
              </a:tabLst>
            </a:pPr>
            <a:endPar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419475"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19475"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genome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all genetic information of an organism, typically expressed as the number of DNA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basepairs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   </a:t>
            </a:r>
          </a:p>
          <a:p>
            <a:pPr marL="0" marR="0" lvl="0" indent="0" algn="l" defTabSz="914400" rtl="0" eaLnBrk="0" fontAlgn="base" latinLnBrk="0" hangingPunct="0">
              <a:lnSpc>
                <a:spcPct val="100000"/>
              </a:lnSpc>
              <a:spcBef>
                <a:spcPct val="0"/>
              </a:spcBef>
              <a:spcAft>
                <a:spcPct val="0"/>
              </a:spcAft>
              <a:buClrTx/>
              <a:buSzTx/>
              <a:buFontTx/>
              <a:buNone/>
              <a:tabLst>
                <a:tab pos="3419475" algn="l"/>
              </a:tabLst>
            </a:pPr>
            <a:r>
              <a:rPr lang="en-US" sz="1200" dirty="0" smtClean="0">
                <a:latin typeface="Arial" pitchFamily="34" charset="0"/>
                <a:ea typeface="Calibri" pitchFamily="34" charset="0"/>
                <a:cs typeface="Times New Roman" pitchFamily="18" charset="0"/>
              </a:rPr>
              <a:t> </a:t>
            </a:r>
            <a:r>
              <a:rPr lang="en-US" sz="1200" dirty="0" smtClean="0">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Includes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nDNA</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mtDNA</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cpDNA</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as well as coding and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noncoding</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regions and transcribed and non-transcribed </a:t>
            </a:r>
          </a:p>
          <a:p>
            <a:pPr marL="0" marR="0" lvl="0" indent="0" algn="l" defTabSz="914400" rtl="0" eaLnBrk="0" fontAlgn="base" latinLnBrk="0" hangingPunct="0">
              <a:lnSpc>
                <a:spcPct val="100000"/>
              </a:lnSpc>
              <a:spcBef>
                <a:spcPct val="0"/>
              </a:spcBef>
              <a:spcAft>
                <a:spcPct val="0"/>
              </a:spcAft>
              <a:buClrTx/>
              <a:buSzTx/>
              <a:buFontTx/>
              <a:buNone/>
              <a:tabLst>
                <a:tab pos="3419475" algn="l"/>
              </a:tabLst>
            </a:pPr>
            <a:r>
              <a:rPr lang="en-US" sz="1200" dirty="0" smtClean="0">
                <a:latin typeface="Arial" pitchFamily="34" charset="0"/>
                <a:ea typeface="Calibri" pitchFamily="34" charset="0"/>
                <a:cs typeface="Times New Roman" pitchFamily="18" charset="0"/>
              </a:rPr>
              <a:t> </a:t>
            </a:r>
            <a:r>
              <a:rPr lang="en-US" sz="1200" dirty="0" smtClean="0">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regions (most inclusive).</a:t>
            </a:r>
          </a:p>
          <a:p>
            <a:pPr marL="0" marR="0" lvl="0" indent="0" algn="l" defTabSz="914400" rtl="0" eaLnBrk="0" fontAlgn="base" latinLnBrk="0" hangingPunct="0">
              <a:lnSpc>
                <a:spcPct val="100000"/>
              </a:lnSpc>
              <a:spcBef>
                <a:spcPct val="0"/>
              </a:spcBef>
              <a:spcAft>
                <a:spcPct val="0"/>
              </a:spcAft>
              <a:buClrTx/>
              <a:buSzTx/>
              <a:buFontTx/>
              <a:buNone/>
              <a:tabLst>
                <a:tab pos="3419475" algn="l"/>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419475"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19475" algn="l"/>
              </a:tabLst>
            </a:pPr>
            <a:r>
              <a:rPr kumimoji="0" lang="en-US" sz="12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transcriptome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the complete set of RNA molecules (transcripts) derived from a given sample of cells (can differ in </a:t>
            </a:r>
          </a:p>
          <a:p>
            <a:pPr marL="0" marR="0" lvl="0" indent="0" algn="l" defTabSz="914400" rtl="0" eaLnBrk="0" fontAlgn="base" latinLnBrk="0" hangingPunct="0">
              <a:lnSpc>
                <a:spcPct val="100000"/>
              </a:lnSpc>
              <a:spcBef>
                <a:spcPct val="0"/>
              </a:spcBef>
              <a:spcAft>
                <a:spcPct val="0"/>
              </a:spcAft>
              <a:buClrTx/>
              <a:buSzTx/>
              <a:buFontTx/>
              <a:buNone/>
              <a:tabLst>
                <a:tab pos="3419475" algn="l"/>
              </a:tabLst>
            </a:pPr>
            <a:r>
              <a:rPr lang="en-US" sz="1200" dirty="0" smtClean="0">
                <a:latin typeface="Arial" pitchFamily="34" charset="0"/>
                <a:ea typeface="Calibri" pitchFamily="34" charset="0"/>
                <a:cs typeface="Times New Roman" pitchFamily="18" charset="0"/>
              </a:rPr>
              <a:t> </a:t>
            </a:r>
            <a:r>
              <a:rPr lang="en-US" sz="1200" dirty="0" smtClean="0">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same individual); includes mRNA,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tRNA</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miRNA</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(micro RNA),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lncRNA</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(long non-coding RNA), etc.</a:t>
            </a:r>
          </a:p>
          <a:p>
            <a:pPr lvl="0" eaLnBrk="0" fontAlgn="base" hangingPunct="0">
              <a:spcBef>
                <a:spcPct val="0"/>
              </a:spcBef>
              <a:spcAft>
                <a:spcPct val="0"/>
              </a:spcAft>
              <a:tabLst>
                <a:tab pos="3419475" algn="l"/>
              </a:tabLst>
            </a:pPr>
            <a:r>
              <a:rPr lang="en-US" sz="1200" dirty="0" smtClean="0">
                <a:latin typeface="Arial" pitchFamily="34" charset="0"/>
                <a:cs typeface="Arial" pitchFamily="34" charset="0"/>
              </a:rPr>
              <a:t>     The </a:t>
            </a:r>
            <a:r>
              <a:rPr lang="en-US" sz="1200" dirty="0" err="1" smtClean="0">
                <a:latin typeface="Arial" pitchFamily="34" charset="0"/>
                <a:cs typeface="Arial" pitchFamily="34" charset="0"/>
              </a:rPr>
              <a:t>transcriptome</a:t>
            </a:r>
            <a:r>
              <a:rPr lang="en-US" sz="1200" dirty="0" smtClean="0">
                <a:latin typeface="Arial" pitchFamily="34" charset="0"/>
                <a:cs typeface="Arial" pitchFamily="34" charset="0"/>
              </a:rPr>
              <a:t> can vary with external environmental </a:t>
            </a:r>
            <a:r>
              <a:rPr lang="en-US" sz="1200" dirty="0" smtClean="0">
                <a:latin typeface="Arial" pitchFamily="34" charset="0"/>
                <a:cs typeface="Arial" pitchFamily="34" charset="0"/>
              </a:rPr>
              <a:t>conditions!!</a:t>
            </a:r>
          </a:p>
          <a:p>
            <a:pPr lvl="0" eaLnBrk="0" fontAlgn="base" hangingPunct="0">
              <a:spcBef>
                <a:spcPct val="0"/>
              </a:spcBef>
              <a:spcAft>
                <a:spcPct val="0"/>
              </a:spcAft>
              <a:tabLst>
                <a:tab pos="3419475" algn="l"/>
              </a:tabLst>
            </a:pPr>
            <a:r>
              <a:rPr lang="en-US" sz="1200" b="1" dirty="0" smtClean="0"/>
              <a:t>      RNA-</a:t>
            </a:r>
            <a:r>
              <a:rPr lang="en-US" sz="1200" b="1" dirty="0" err="1" smtClean="0"/>
              <a:t>seq</a:t>
            </a:r>
            <a:r>
              <a:rPr lang="en-US" sz="1200" dirty="0" smtClean="0"/>
              <a:t> =“whole </a:t>
            </a:r>
            <a:r>
              <a:rPr lang="en-US" sz="1200" dirty="0" err="1" smtClean="0"/>
              <a:t>transcriptome</a:t>
            </a:r>
            <a:r>
              <a:rPr lang="en-US" sz="1200" dirty="0" smtClean="0"/>
              <a:t> shotgun sequencing” = use NGS to sequence </a:t>
            </a:r>
            <a:r>
              <a:rPr lang="en-US" sz="1200" dirty="0" err="1" smtClean="0"/>
              <a:t>cDNA</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19475" algn="l"/>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419475"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419475" algn="l"/>
              </a:tabLst>
            </a:pPr>
            <a:r>
              <a:rPr kumimoji="0" lang="en-US" sz="12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exome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the complete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exon</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content of an individual (no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introns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protein-coding regions only</a:t>
            </a:r>
          </a:p>
          <a:p>
            <a:pPr lvl="0" eaLnBrk="0" fontAlgn="base" hangingPunct="0">
              <a:spcBef>
                <a:spcPct val="0"/>
              </a:spcBef>
              <a:spcAft>
                <a:spcPct val="0"/>
              </a:spcAft>
              <a:tabLst>
                <a:tab pos="3419475" algn="l"/>
              </a:tabLst>
            </a:pPr>
            <a:r>
              <a:rPr lang="en-US" sz="1200" dirty="0" smtClean="0">
                <a:latin typeface="Arial" pitchFamily="34" charset="0"/>
                <a:ea typeface="Calibri" pitchFamily="34" charset="0"/>
                <a:cs typeface="Times New Roman" pitchFamily="18" charset="0"/>
              </a:rPr>
              <a:t>(</a:t>
            </a:r>
            <a:r>
              <a:rPr lang="en-US" sz="1200" dirty="0" smtClean="0"/>
              <a:t>The </a:t>
            </a:r>
            <a:r>
              <a:rPr lang="en-US" sz="1200" dirty="0" smtClean="0"/>
              <a:t>human </a:t>
            </a:r>
            <a:r>
              <a:rPr lang="en-US" sz="1200" dirty="0" smtClean="0"/>
              <a:t>genome consists of </a:t>
            </a:r>
            <a:r>
              <a:rPr lang="en-US" sz="1200" dirty="0" smtClean="0"/>
              <a:t>~180,000 </a:t>
            </a:r>
            <a:r>
              <a:rPr lang="en-US" sz="1200" dirty="0" err="1" smtClean="0"/>
              <a:t>exons</a:t>
            </a:r>
            <a:r>
              <a:rPr lang="en-US" sz="1200" dirty="0" smtClean="0"/>
              <a:t> </a:t>
            </a:r>
            <a:r>
              <a:rPr lang="en-US" sz="1200" dirty="0" smtClean="0"/>
              <a:t>constituting about 1% of the total genome, </a:t>
            </a:r>
            <a:r>
              <a:rPr lang="en-US" sz="1200" dirty="0" smtClean="0"/>
              <a:t>(~30 </a:t>
            </a:r>
            <a:r>
              <a:rPr lang="en-US" sz="1200" dirty="0" err="1" smtClean="0"/>
              <a:t>megabases</a:t>
            </a:r>
            <a:r>
              <a:rPr lang="en-US" sz="1200" dirty="0" smtClean="0"/>
              <a:t> of DNA</a:t>
            </a:r>
            <a:r>
              <a:rPr lang="en-US" sz="1200" dirty="0" smtClean="0">
                <a:latin typeface="Arial" pitchFamily="34" charset="0"/>
                <a:ea typeface="Calibri" pitchFamily="34" charset="0"/>
                <a:cs typeface="Times New Roman" pitchFamily="18" charset="0"/>
              </a:rPr>
              <a:t>)</a:t>
            </a:r>
          </a:p>
          <a:p>
            <a:pPr lvl="0" eaLnBrk="0" fontAlgn="base" hangingPunct="0">
              <a:spcBef>
                <a:spcPct val="0"/>
              </a:spcBef>
              <a:spcAft>
                <a:spcPct val="0"/>
              </a:spcAft>
              <a:tabLst>
                <a:tab pos="3419475" algn="l"/>
              </a:tabLst>
            </a:pPr>
            <a:r>
              <a:rPr kumimoji="0" lang="en-US" sz="1200" b="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xome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sequencing  = “targeted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exome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capture”</a:t>
            </a:r>
          </a:p>
          <a:p>
            <a:pPr marL="0" marR="0" lvl="0" indent="0" algn="l" defTabSz="914400" rtl="0" eaLnBrk="0" fontAlgn="base" latinLnBrk="0" hangingPunct="0">
              <a:lnSpc>
                <a:spcPct val="100000"/>
              </a:lnSpc>
              <a:spcBef>
                <a:spcPct val="0"/>
              </a:spcBef>
              <a:spcAft>
                <a:spcPct val="0"/>
              </a:spcAft>
              <a:buClrTx/>
              <a:buSzTx/>
              <a:buFontTx/>
              <a:buNone/>
              <a:tabLst>
                <a:tab pos="3419475" algn="l"/>
              </a:tabLst>
            </a:pPr>
            <a:endParaRPr lang="en-US" sz="1200" dirty="0" smtClean="0">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419475" algn="l"/>
              </a:tabLst>
            </a:pPr>
            <a:r>
              <a:rPr kumimoji="0" lang="en-US" sz="12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translatome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the set of all proteins translated from the mRNA (least inclusive)</a:t>
            </a:r>
          </a:p>
          <a:p>
            <a:pPr marL="0" marR="0" lvl="0" indent="0" algn="l" defTabSz="914400" rtl="0" eaLnBrk="0" fontAlgn="base" latinLnBrk="0" hangingPunct="0">
              <a:lnSpc>
                <a:spcPct val="100000"/>
              </a:lnSpc>
              <a:spcBef>
                <a:spcPct val="0"/>
              </a:spcBef>
              <a:spcAft>
                <a:spcPct val="0"/>
              </a:spcAft>
              <a:buClrTx/>
              <a:buSzTx/>
              <a:buFontTx/>
              <a:buNone/>
              <a:tabLst>
                <a:tab pos="3419475" algn="l"/>
              </a:tabLst>
            </a:pPr>
            <a:endParaRPr lang="en-US" sz="1200" dirty="0" smtClean="0">
              <a:latin typeface="Arial" pitchFamily="34" charset="0"/>
              <a:cs typeface="Times New Roman" pitchFamily="18" charset="0"/>
            </a:endParaRPr>
          </a:p>
          <a:p>
            <a:pPr lvl="0" eaLnBrk="0" fontAlgn="base" hangingPunct="0">
              <a:spcBef>
                <a:spcPct val="0"/>
              </a:spcBef>
              <a:spcAft>
                <a:spcPct val="0"/>
              </a:spcAft>
              <a:tabLst>
                <a:tab pos="3419475" algn="l"/>
              </a:tabLst>
            </a:pPr>
            <a:r>
              <a:rPr lang="en-US" sz="1200" dirty="0" smtClean="0"/>
              <a:t>The </a:t>
            </a:r>
            <a:r>
              <a:rPr lang="en-US" sz="1200" dirty="0" smtClean="0"/>
              <a:t>proteome is the full complement of proteins encoded by the genome, </a:t>
            </a:r>
            <a:r>
              <a:rPr lang="en-US" sz="1200" dirty="0" smtClean="0"/>
              <a:t>the </a:t>
            </a:r>
            <a:r>
              <a:rPr lang="en-US" sz="1200" dirty="0" err="1" smtClean="0"/>
              <a:t>secretome</a:t>
            </a:r>
            <a:r>
              <a:rPr lang="en-US" sz="1200" dirty="0" smtClean="0"/>
              <a:t> is the part of it secreted from the </a:t>
            </a:r>
            <a:r>
              <a:rPr lang="en-US" sz="1200" dirty="0" smtClean="0"/>
              <a:t>cell; the </a:t>
            </a:r>
            <a:r>
              <a:rPr lang="en-US" sz="1200" dirty="0" err="1" smtClean="0"/>
              <a:t>translatome</a:t>
            </a:r>
            <a:r>
              <a:rPr lang="en-US" sz="1200" dirty="0" smtClean="0"/>
              <a:t> describes </a:t>
            </a:r>
            <a:r>
              <a:rPr lang="en-US" sz="1200" dirty="0" smtClean="0"/>
              <a:t>the members of the proteome weighted by their abundance, and the </a:t>
            </a:r>
            <a:r>
              <a:rPr lang="en-US" sz="1200" dirty="0" err="1" smtClean="0"/>
              <a:t>functome</a:t>
            </a:r>
            <a:r>
              <a:rPr lang="en-US" sz="1200" dirty="0" smtClean="0"/>
              <a:t> describes </a:t>
            </a:r>
            <a:r>
              <a:rPr lang="en-US" sz="1200" dirty="0" smtClean="0"/>
              <a:t>all the functions carried out by these.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838200" y="5715000"/>
            <a:ext cx="7487371" cy="646331"/>
          </a:xfrm>
          <a:prstGeom prst="rect">
            <a:avLst/>
          </a:prstGeom>
          <a:noFill/>
        </p:spPr>
        <p:txBody>
          <a:bodyPr wrap="none" rtlCol="0">
            <a:spAutoFit/>
          </a:bodyPr>
          <a:lstStyle/>
          <a:p>
            <a:r>
              <a:rPr lang="en-US" dirty="0" smtClean="0"/>
              <a:t>Sequencing these different subsets requires different library preparations that</a:t>
            </a:r>
          </a:p>
          <a:p>
            <a:r>
              <a:rPr lang="en-US" dirty="0" smtClean="0"/>
              <a:t>select for the desired pool of templates.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458200" cy="923330"/>
          </a:xfrm>
          <a:prstGeom prst="rect">
            <a:avLst/>
          </a:prstGeom>
        </p:spPr>
        <p:txBody>
          <a:bodyPr wrap="square">
            <a:spAutoFit/>
          </a:bodyPr>
          <a:lstStyle/>
          <a:p>
            <a:r>
              <a:rPr lang="en-US" dirty="0" smtClean="0"/>
              <a:t>Labeled fragments are sorted by size as they move through a gel. Originally, sequences were read manually off of large </a:t>
            </a:r>
            <a:r>
              <a:rPr lang="en-US" dirty="0" err="1" smtClean="0"/>
              <a:t>polyacrylamide</a:t>
            </a:r>
            <a:r>
              <a:rPr lang="en-US" dirty="0" smtClean="0"/>
              <a:t> gels (PAGE), which effectively sorted </a:t>
            </a:r>
            <a:r>
              <a:rPr lang="en-US" dirty="0" err="1" smtClean="0"/>
              <a:t>radiolabeled</a:t>
            </a:r>
            <a:r>
              <a:rPr lang="en-US" dirty="0" smtClean="0"/>
              <a:t> fragments:</a:t>
            </a:r>
            <a:endParaRPr lang="en-US" dirty="0"/>
          </a:p>
        </p:txBody>
      </p:sp>
      <p:pic>
        <p:nvPicPr>
          <p:cNvPr id="26626" name="Picture 54"/>
          <p:cNvPicPr>
            <a:picLocks noChangeAspect="1" noChangeArrowheads="1"/>
          </p:cNvPicPr>
          <p:nvPr/>
        </p:nvPicPr>
        <p:blipFill>
          <a:blip r:embed="rId2" cstate="print"/>
          <a:srcRect/>
          <a:stretch>
            <a:fillRect/>
          </a:stretch>
        </p:blipFill>
        <p:spPr bwMode="auto">
          <a:xfrm>
            <a:off x="1219200" y="1625510"/>
            <a:ext cx="3305175" cy="3994240"/>
          </a:xfrm>
          <a:prstGeom prst="rect">
            <a:avLst/>
          </a:prstGeom>
          <a:noFill/>
        </p:spPr>
      </p:pic>
      <p:pic>
        <p:nvPicPr>
          <p:cNvPr id="26625" name="Picture 77" descr="File:Radioactive Fluorescent Seq.jpg"/>
          <p:cNvPicPr>
            <a:picLocks noChangeAspect="1" noChangeArrowheads="1"/>
          </p:cNvPicPr>
          <p:nvPr/>
        </p:nvPicPr>
        <p:blipFill>
          <a:blip r:embed="rId3" cstate="print"/>
          <a:srcRect/>
          <a:stretch>
            <a:fillRect/>
          </a:stretch>
        </p:blipFill>
        <p:spPr bwMode="auto">
          <a:xfrm>
            <a:off x="4724400" y="1447800"/>
            <a:ext cx="2994314" cy="4267200"/>
          </a:xfrm>
          <a:prstGeom prst="rect">
            <a:avLst/>
          </a:prstGeom>
          <a:noFill/>
        </p:spPr>
      </p:pic>
      <p:sp>
        <p:nvSpPr>
          <p:cNvPr id="266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28" name="Rectangle 4"/>
          <p:cNvSpPr>
            <a:spLocks noChangeArrowheads="1"/>
          </p:cNvSpPr>
          <p:nvPr/>
        </p:nvSpPr>
        <p:spPr bwMode="auto">
          <a:xfrm>
            <a:off x="0" y="3714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5943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Autoradiogram of a PAGE sequencing run (left) compared to automated sequencer (right)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28600" y="168533"/>
            <a:ext cx="87630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TARGETED RESEQUENCING: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Targeted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resequencing</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isolates genomic regions of interest in a sample library, focusing on targets and mutations.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Targeted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resequencing</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a variation of re-sequencing where only a small subset of the genome is sequenced, such as the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exome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(common), a particular chromosome, a set of genes or a region of interest.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It is done generally to reduce costs, or where sequencing only particular regions (e.g., in clinical applications) is necessary.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By focusing all sequencing on a small region of the genome, it is possible to detect low levels of variation that might otherwise have been missed. Targeted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resequencing</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being used for genome-wide association studies (GWAS) instead of arrays because it better measures rare alleles.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Overview: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Targeted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resequencing</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involves various methods of sample preparation that produce libraries representing the desired subset of the genome (often the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exome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in medical research). By targeting the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exome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of an individual, genetic variants can be identified that potentially could yield a disease phenotype. Additionally, by targeting the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exomes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of multiple individuals, rare variants can be found for further analysis of their functional consequences.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Exome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sequencing: Typically uses a ‘solution-based capture’ or ‘microarray capture’ method. </a:t>
            </a:r>
          </a:p>
        </p:txBody>
      </p:sp>
      <p:sp>
        <p:nvSpPr>
          <p:cNvPr id="522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2226" name="il_fi" descr="http://1.bp.blogspot.com/-CYm1mbV-DQI/TsklofAurOI/AAAAAAAADYc/KBTq7ot58D4/s1600/targeted-sequencing.gif"/>
          <p:cNvPicPr>
            <a:picLocks noChangeAspect="1" noChangeArrowheads="1"/>
          </p:cNvPicPr>
          <p:nvPr/>
        </p:nvPicPr>
        <p:blipFill>
          <a:blip r:embed="rId2" cstate="print"/>
          <a:srcRect/>
          <a:stretch>
            <a:fillRect/>
          </a:stretch>
        </p:blipFill>
        <p:spPr bwMode="auto">
          <a:xfrm>
            <a:off x="3048000" y="3962400"/>
            <a:ext cx="2819400" cy="28194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52401" y="76200"/>
            <a:ext cx="8686799" cy="19543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Solution-based capture: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Solution-based capture is highly scalable and generally cheaper than array-based capture when a large number of samples is involved.</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After fragmenting the genome, the desired target fragments are captured by hybridizing the sample to baited probes, which can then be separated from the rest of the sample. Separation is achieved by connecting the probes to a bead substrate via an interaction (often magnetic or antigen-antibody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complexing</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with a probe-attached bead, followed by a wash step to remove unbound, non-targeted fragments. The resulting DNA can is then used to prepare a standard NGS library.</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This method recovers nearly all sequences targeted by the probe set. Because both probes and targeted sequences are mobile in the solution, the probability of probe-target hybridization is high.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03" name="Picture 3" descr="newtechfigure.png"/>
          <p:cNvPicPr>
            <a:picLocks noChangeAspect="1" noChangeArrowheads="1"/>
          </p:cNvPicPr>
          <p:nvPr/>
        </p:nvPicPr>
        <p:blipFill>
          <a:blip r:embed="rId2" cstate="print"/>
          <a:srcRect/>
          <a:stretch>
            <a:fillRect/>
          </a:stretch>
        </p:blipFill>
        <p:spPr bwMode="auto">
          <a:xfrm>
            <a:off x="2362200" y="2057400"/>
            <a:ext cx="4343400" cy="4066830"/>
          </a:xfrm>
          <a:prstGeom prst="rect">
            <a:avLst/>
          </a:prstGeom>
          <a:noFill/>
        </p:spPr>
      </p:pic>
      <p:sp>
        <p:nvSpPr>
          <p:cNvPr id="4" name="Rectangle 3"/>
          <p:cNvSpPr/>
          <p:nvPr/>
        </p:nvSpPr>
        <p:spPr>
          <a:xfrm>
            <a:off x="990600" y="6260068"/>
            <a:ext cx="7315200" cy="369332"/>
          </a:xfrm>
          <a:prstGeom prst="rect">
            <a:avLst/>
          </a:prstGeom>
        </p:spPr>
        <p:txBody>
          <a:bodyPr wrap="square">
            <a:spAutoFit/>
          </a:bodyPr>
          <a:lstStyle/>
          <a:p>
            <a:r>
              <a:rPr lang="en-US" b="1" dirty="0" smtClean="0"/>
              <a:t>“baits</a:t>
            </a:r>
            <a:r>
              <a:rPr lang="en-US" b="1" dirty="0" smtClean="0"/>
              <a:t>”</a:t>
            </a:r>
            <a:r>
              <a:rPr lang="en-US" dirty="0" smtClean="0"/>
              <a:t>:</a:t>
            </a:r>
            <a:r>
              <a:rPr lang="en-US" dirty="0" smtClean="0"/>
              <a:t> </a:t>
            </a:r>
            <a:r>
              <a:rPr lang="en-US" sz="1400" dirty="0" smtClean="0"/>
              <a:t>DNA or RNA </a:t>
            </a:r>
            <a:r>
              <a:rPr lang="en-US" sz="1400" dirty="0" smtClean="0"/>
              <a:t>probes generated by </a:t>
            </a:r>
            <a:r>
              <a:rPr lang="en-US" sz="1400" dirty="0" err="1" smtClean="0"/>
              <a:t>biotinylated</a:t>
            </a:r>
            <a:r>
              <a:rPr lang="en-US" sz="1400" dirty="0" smtClean="0"/>
              <a:t>, </a:t>
            </a:r>
            <a:r>
              <a:rPr lang="en-US" sz="1400" dirty="0" smtClean="0"/>
              <a:t>array-synthesized </a:t>
            </a:r>
            <a:r>
              <a:rPr lang="en-US" sz="1400" dirty="0" err="1" smtClean="0"/>
              <a:t>oligonucleotides</a:t>
            </a:r>
            <a:r>
              <a:rPr lang="en-US" sz="1400" dirty="0" smtClean="0"/>
              <a:t> </a:t>
            </a:r>
            <a:endParaRPr lang="en-US"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
            <a:ext cx="8382000" cy="1569660"/>
          </a:xfrm>
          <a:prstGeom prst="rect">
            <a:avLst/>
          </a:prstGeom>
        </p:spPr>
        <p:txBody>
          <a:bodyPr wrap="square">
            <a:spAutoFit/>
          </a:bodyPr>
          <a:lstStyle/>
          <a:p>
            <a:pPr lvl="0" eaLnBrk="0" fontAlgn="base" hangingPunct="0">
              <a:spcBef>
                <a:spcPct val="0"/>
              </a:spcBef>
              <a:spcAft>
                <a:spcPct val="0"/>
              </a:spcAft>
            </a:pPr>
            <a:r>
              <a:rPr lang="en-US" sz="1200" b="1" dirty="0" smtClean="0">
                <a:latin typeface="Arial" pitchFamily="34" charset="0"/>
                <a:ea typeface="Times New Roman" pitchFamily="18" charset="0"/>
                <a:cs typeface="Times New Roman" pitchFamily="18" charset="0"/>
              </a:rPr>
              <a:t>Microarray-based capture</a:t>
            </a:r>
            <a:r>
              <a:rPr lang="en-US" sz="1200" b="1" dirty="0" smtClean="0">
                <a:latin typeface="Arial" pitchFamily="34" charset="0"/>
                <a:ea typeface="Times New Roman" pitchFamily="18" charset="0"/>
                <a:cs typeface="Times New Roman" pitchFamily="18" charset="0"/>
              </a:rPr>
              <a:t>:</a:t>
            </a:r>
          </a:p>
          <a:p>
            <a:pPr lvl="0" eaLnBrk="0" fontAlgn="base" hangingPunct="0">
              <a:spcBef>
                <a:spcPct val="0"/>
              </a:spcBef>
              <a:spcAft>
                <a:spcPct val="0"/>
              </a:spcAft>
            </a:pPr>
            <a:endParaRPr lang="en-US" sz="1200" dirty="0" smtClean="0">
              <a:latin typeface="Arial" pitchFamily="34" charset="0"/>
              <a:cs typeface="Arial" pitchFamily="34" charset="0"/>
            </a:endParaRPr>
          </a:p>
          <a:p>
            <a:pPr lvl="0" eaLnBrk="0" fontAlgn="base" hangingPunct="0">
              <a:spcBef>
                <a:spcPct val="0"/>
              </a:spcBef>
              <a:spcAft>
                <a:spcPct val="0"/>
              </a:spcAft>
            </a:pPr>
            <a:r>
              <a:rPr lang="en-US" sz="1200" dirty="0" smtClean="0">
                <a:latin typeface="Arial" pitchFamily="34" charset="0"/>
                <a:ea typeface="Times New Roman" pitchFamily="18" charset="0"/>
                <a:cs typeface="Times New Roman" pitchFamily="18" charset="0"/>
              </a:rPr>
              <a:t>     Array-based methods are effective when the target design is used across a small number of samples (up to 20 or so). Studies focusing on even smaller regions of the genome can also employ PCR-based approaches.</a:t>
            </a:r>
            <a:endParaRPr lang="en-US" sz="1200" dirty="0" smtClean="0">
              <a:latin typeface="Arial" pitchFamily="34" charset="0"/>
              <a:cs typeface="Arial" pitchFamily="34" charset="0"/>
            </a:endParaRPr>
          </a:p>
          <a:p>
            <a:pPr lvl="0" eaLnBrk="0" fontAlgn="base" hangingPunct="0">
              <a:spcBef>
                <a:spcPct val="0"/>
              </a:spcBef>
              <a:spcAft>
                <a:spcPct val="0"/>
              </a:spcAft>
            </a:pPr>
            <a:r>
              <a:rPr lang="en-US" sz="1200" dirty="0" smtClean="0">
                <a:latin typeface="Arial" pitchFamily="34" charset="0"/>
                <a:ea typeface="Times New Roman" pitchFamily="18" charset="0"/>
                <a:cs typeface="Times New Roman" pitchFamily="18" charset="0"/>
              </a:rPr>
              <a:t>     In array-based methods, probes fixed to a chip are hybridized to fragmented genomic DNA, which immobilizes fragments containing the complementary target sequences. Unbound fragments are removed and the targeted DNA sequences are eluted off and used for library preparation. The use of microarrays is ideal for recovering all of the targeted sequences, but it typically requires large amounts of input DNA and is less scalable than solution-based capture.</a:t>
            </a:r>
            <a:endParaRPr lang="en-US" sz="1200" dirty="0" smtClean="0">
              <a:latin typeface="Arial" pitchFamily="34" charset="0"/>
              <a:ea typeface="Times New Roman" pitchFamily="18" charset="0"/>
              <a:cs typeface="Times New Roman" pitchFamily="18" charset="0"/>
            </a:endParaRPr>
          </a:p>
        </p:txBody>
      </p:sp>
      <p:pic>
        <p:nvPicPr>
          <p:cNvPr id="50180" name="Picture 4" descr="http://www.lcsciences.com/images/on_chip_sequence_capture.jpg"/>
          <p:cNvPicPr>
            <a:picLocks noChangeAspect="1" noChangeArrowheads="1"/>
          </p:cNvPicPr>
          <p:nvPr/>
        </p:nvPicPr>
        <p:blipFill>
          <a:blip r:embed="rId2" cstate="print"/>
          <a:srcRect/>
          <a:stretch>
            <a:fillRect/>
          </a:stretch>
        </p:blipFill>
        <p:spPr bwMode="auto">
          <a:xfrm>
            <a:off x="2362200" y="1768450"/>
            <a:ext cx="4038600" cy="494324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hmg.oxfordjournals.org/content/19/R2/R145/F1.large.jpg"/>
          <p:cNvPicPr>
            <a:picLocks noChangeAspect="1" noChangeArrowheads="1"/>
          </p:cNvPicPr>
          <p:nvPr/>
        </p:nvPicPr>
        <p:blipFill>
          <a:blip r:embed="rId2" cstate="print"/>
          <a:srcRect/>
          <a:stretch>
            <a:fillRect/>
          </a:stretch>
        </p:blipFill>
        <p:spPr bwMode="auto">
          <a:xfrm>
            <a:off x="304800" y="233596"/>
            <a:ext cx="4267200" cy="6395804"/>
          </a:xfrm>
          <a:prstGeom prst="rect">
            <a:avLst/>
          </a:prstGeom>
          <a:noFill/>
        </p:spPr>
      </p:pic>
      <p:sp>
        <p:nvSpPr>
          <p:cNvPr id="3" name="Rectangle 2"/>
          <p:cNvSpPr/>
          <p:nvPr/>
        </p:nvSpPr>
        <p:spPr>
          <a:xfrm>
            <a:off x="4953000" y="533400"/>
            <a:ext cx="3886200" cy="5632311"/>
          </a:xfrm>
          <a:prstGeom prst="rect">
            <a:avLst/>
          </a:prstGeom>
        </p:spPr>
        <p:txBody>
          <a:bodyPr wrap="square">
            <a:spAutoFit/>
          </a:bodyPr>
          <a:lstStyle/>
          <a:p>
            <a:r>
              <a:rPr lang="en-US" sz="1000" b="1" dirty="0" smtClean="0"/>
              <a:t>Illustration </a:t>
            </a:r>
            <a:r>
              <a:rPr lang="en-US" sz="1000" b="1" dirty="0" smtClean="0"/>
              <a:t>of different capture methods</a:t>
            </a:r>
            <a:r>
              <a:rPr lang="en-US" sz="1000" dirty="0" smtClean="0"/>
              <a:t>. Light blue bars represent desired genomic sequence, red bars represent unwanted sequence. </a:t>
            </a:r>
            <a:endParaRPr lang="en-US" sz="1000" dirty="0" smtClean="0"/>
          </a:p>
          <a:p>
            <a:endParaRPr lang="en-US" sz="1000" dirty="0" smtClean="0"/>
          </a:p>
          <a:p>
            <a:pPr marL="228600" indent="-228600">
              <a:buAutoNum type="alphaUcParenBoth"/>
            </a:pPr>
            <a:r>
              <a:rPr lang="en-US" sz="1000" dirty="0" smtClean="0"/>
              <a:t>Solid-phase </a:t>
            </a:r>
            <a:r>
              <a:rPr lang="en-US" sz="1000" dirty="0" smtClean="0"/>
              <a:t>hybridization. Bait probes (light blue and black) complementary to the desired sequence are synthesized on a microarray. Fragmented genomic DNA is applied, and the desired fragments hybridize. The array is washed, and desired fragments are eluted</a:t>
            </a:r>
            <a:r>
              <a:rPr lang="en-US" sz="1000" dirty="0" smtClean="0"/>
              <a:t>.</a:t>
            </a:r>
          </a:p>
          <a:p>
            <a:pPr marL="228600" indent="-228600">
              <a:buAutoNum type="alphaUcParenBoth"/>
            </a:pPr>
            <a:endParaRPr lang="en-US" sz="1000" b="1" dirty="0" smtClean="0"/>
          </a:p>
          <a:p>
            <a:pPr marL="228600" indent="-228600">
              <a:buAutoNum type="alphaUcParenBoth"/>
            </a:pPr>
            <a:r>
              <a:rPr lang="en-US" sz="1000" dirty="0" smtClean="0"/>
              <a:t>Liquid-phase </a:t>
            </a:r>
            <a:r>
              <a:rPr lang="en-US" sz="1000" dirty="0" smtClean="0"/>
              <a:t>hybridization. Bait probes (light blue and black) complementary to the desired regions are synthesized, often using microarray technology. The probes are generally </a:t>
            </a:r>
            <a:r>
              <a:rPr lang="en-US" sz="1000" dirty="0" err="1" smtClean="0"/>
              <a:t>biotinylated</a:t>
            </a:r>
            <a:r>
              <a:rPr lang="en-US" sz="1000" dirty="0" smtClean="0"/>
              <a:t> (asterisk). The bait probes are mixed with fragmented genomic DNA, and the desired fragments hybridize to baits in solution. </a:t>
            </a:r>
            <a:r>
              <a:rPr lang="en-US" sz="1000" dirty="0" err="1" smtClean="0"/>
              <a:t>Streptavidin</a:t>
            </a:r>
            <a:r>
              <a:rPr lang="en-US" sz="1000" dirty="0" smtClean="0"/>
              <a:t> beads (black circles) are added to allow physical separation. The bead-bait complexes are washed, and desired DNA is eluted. </a:t>
            </a:r>
            <a:endParaRPr lang="en-US" sz="1000" dirty="0" smtClean="0"/>
          </a:p>
          <a:p>
            <a:pPr marL="228600" indent="-228600">
              <a:buAutoNum type="alphaUcParenBoth"/>
            </a:pPr>
            <a:endParaRPr lang="en-US" sz="1000" dirty="0" smtClean="0"/>
          </a:p>
          <a:p>
            <a:pPr marL="228600" indent="-228600">
              <a:buAutoNum type="alphaUcParenBoth"/>
            </a:pPr>
            <a:r>
              <a:rPr lang="en-US" sz="1000" dirty="0" smtClean="0"/>
              <a:t>MIP (molecular inversion probes). </a:t>
            </a:r>
            <a:r>
              <a:rPr lang="en-US" sz="1000" dirty="0" smtClean="0"/>
              <a:t>Single-stranded probes composed of a universal linker backbone (black line) and arms complementary to the sequence flanking desired regions (red and white) are synthesized, often using microarray or </a:t>
            </a:r>
            <a:r>
              <a:rPr lang="en-US" sz="1000" dirty="0" err="1" smtClean="0"/>
              <a:t>microfluidics</a:t>
            </a:r>
            <a:r>
              <a:rPr lang="en-US" sz="1000" dirty="0" smtClean="0"/>
              <a:t> technology. The probes are added to genomic DNA and hybridize in an inverted manner. A polymerase (yellow oval) fills in the gap between the two arms. A </a:t>
            </a:r>
            <a:r>
              <a:rPr lang="en-US" sz="1000" dirty="0" err="1" smtClean="0"/>
              <a:t>ligase</a:t>
            </a:r>
            <a:r>
              <a:rPr lang="en-US" sz="1000" dirty="0" smtClean="0"/>
              <a:t> (yellow star) seals the nick, resulting in a closed single-strand circle. Genomic DNA is digested with </a:t>
            </a:r>
            <a:r>
              <a:rPr lang="en-US" sz="1000" dirty="0" err="1" smtClean="0"/>
              <a:t>exonucleases</a:t>
            </a:r>
            <a:r>
              <a:rPr lang="en-US" sz="1000" dirty="0" smtClean="0"/>
              <a:t>, and the captured DNA is amplified using sequences in the universal backbone. </a:t>
            </a:r>
            <a:endParaRPr lang="en-US" sz="1000" dirty="0" smtClean="0"/>
          </a:p>
          <a:p>
            <a:pPr marL="228600" indent="-228600">
              <a:buAutoNum type="alphaUcParenBoth"/>
            </a:pPr>
            <a:endParaRPr lang="en-US" sz="1000" dirty="0" smtClean="0"/>
          </a:p>
          <a:p>
            <a:pPr marL="228600" indent="-228600">
              <a:buAutoNum type="alphaUcParenBoth"/>
            </a:pPr>
            <a:r>
              <a:rPr lang="en-US" sz="1000" dirty="0" smtClean="0"/>
              <a:t>PEC (primer extension capture). </a:t>
            </a:r>
            <a:r>
              <a:rPr lang="en-US" sz="1000" dirty="0" err="1" smtClean="0"/>
              <a:t>Biotinylated</a:t>
            </a:r>
            <a:r>
              <a:rPr lang="en-US" sz="1000" dirty="0" smtClean="0"/>
              <a:t> primers (red and white) are added to fragmented genomic DNA, where they hybridize to the desired sequence. A polymerase (yellow oval) extends the primer, creating a tighter interaction. </a:t>
            </a:r>
            <a:r>
              <a:rPr lang="en-US" sz="1000" dirty="0" err="1" smtClean="0"/>
              <a:t>Streptavidin</a:t>
            </a:r>
            <a:r>
              <a:rPr lang="en-US" sz="1000" dirty="0" smtClean="0"/>
              <a:t> beads (black circles) are added and are used to physically separate the desired DNA from the unwanted DNA. The desired DNA is then eluted. </a:t>
            </a:r>
            <a:endParaRPr lang="en-US" sz="1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228600" y="685813"/>
            <a:ext cx="8763000" cy="18312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amplicon</a:t>
            </a:r>
            <a:r>
              <a:rPr kumimoji="0" lang="en-US" sz="1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sequencing</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sequencing of an clonally amplified (usually via PCR) fragment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ea typeface="Calibri" pitchFamily="34" charset="0"/>
                <a:cs typeface="Arial" pitchFamily="34" charset="0"/>
              </a:rPr>
              <a:t>Template Preparation (e.g., 454)</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The DNA sample preparation procedure for </a:t>
            </a:r>
            <a:r>
              <a:rPr kumimoji="0" lang="en-US" sz="11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Amplicon</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Sequencing consists of a simple PCR amplification reaction, but uses special “</a:t>
            </a:r>
            <a:r>
              <a:rPr kumimoji="0" lang="en-US" sz="1100" b="1"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Fusion Primers</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The 3’-part of each primer is designed to anneal with a specific sequence on either side of the target of interest, on the initial (e.g. complex) DNA sample, delineating the margins of the </a:t>
            </a:r>
            <a:r>
              <a:rPr kumimoji="0" lang="en-US" sz="11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amplicon</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that will be produced (which should be no longer than 500 </a:t>
            </a:r>
            <a:r>
              <a:rPr kumimoji="0" lang="en-US" sz="11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bp</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This requires detailed knowledge of the target sequence, in particular the sites targeted by the primers. The 5’-part of the primers exists in two types, “A” and “B”, to match other components of the sequencer system.</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The </a:t>
            </a:r>
            <a:r>
              <a:rPr kumimoji="0" lang="en-US" sz="11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Amplicon</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library preparation procedure incorporates emulsion-based </a:t>
            </a:r>
            <a:r>
              <a:rPr kumimoji="0" lang="en-US" sz="11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clonal</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amplification (</a:t>
            </a:r>
            <a:r>
              <a:rPr kumimoji="0" lang="en-US" sz="11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emPCR</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allowing for single molecule sequencing without cloning the target sequences into bacteria. Two </a:t>
            </a:r>
            <a:r>
              <a:rPr kumimoji="0" lang="en-US" sz="11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emPCR</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kits are available for </a:t>
            </a:r>
            <a:r>
              <a:rPr kumimoji="0" lang="en-US" sz="11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Amplicon</a:t>
            </a:r>
            <a:r>
              <a:rPr kumimoji="0" lang="en-US" sz="11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sequencing, one for sequencing a library from Primer A and the other for sequencing from Primer B. </a:t>
            </a:r>
          </a:p>
        </p:txBody>
      </p:sp>
      <p:sp>
        <p:nvSpPr>
          <p:cNvPr id="3" name="Rectangle 2"/>
          <p:cNvSpPr/>
          <p:nvPr/>
        </p:nvSpPr>
        <p:spPr>
          <a:xfrm>
            <a:off x="609600" y="4495800"/>
            <a:ext cx="7467600" cy="707886"/>
          </a:xfrm>
          <a:prstGeom prst="rect">
            <a:avLst/>
          </a:prstGeom>
        </p:spPr>
        <p:txBody>
          <a:bodyPr wrap="square">
            <a:spAutoFit/>
          </a:bodyPr>
          <a:lstStyle/>
          <a:p>
            <a:pPr lvl="0" eaLnBrk="0" fontAlgn="base" hangingPunct="0">
              <a:spcBef>
                <a:spcPct val="0"/>
              </a:spcBef>
              <a:spcAft>
                <a:spcPct val="0"/>
              </a:spcAft>
            </a:pPr>
            <a:r>
              <a:rPr lang="en-US" sz="1000" b="1" dirty="0" smtClean="0">
                <a:solidFill>
                  <a:srgbClr val="000000"/>
                </a:solidFill>
                <a:latin typeface="Arial" pitchFamily="34" charset="0"/>
                <a:ea typeface="Calibri" pitchFamily="34" charset="0"/>
                <a:cs typeface="Times New Roman" pitchFamily="18" charset="0"/>
              </a:rPr>
              <a:t>Schematic representation of an amplification product generated by the </a:t>
            </a:r>
            <a:r>
              <a:rPr lang="en-US" sz="1000" b="1" dirty="0" err="1" smtClean="0">
                <a:solidFill>
                  <a:srgbClr val="000000"/>
                </a:solidFill>
                <a:latin typeface="Arial" pitchFamily="34" charset="0"/>
                <a:ea typeface="Calibri" pitchFamily="34" charset="0"/>
                <a:cs typeface="Times New Roman" pitchFamily="18" charset="0"/>
              </a:rPr>
              <a:t>Amplicon</a:t>
            </a:r>
            <a:r>
              <a:rPr lang="en-US" sz="1000" b="1" dirty="0" smtClean="0">
                <a:solidFill>
                  <a:srgbClr val="000000"/>
                </a:solidFill>
                <a:latin typeface="Arial" pitchFamily="34" charset="0"/>
                <a:ea typeface="Calibri" pitchFamily="34" charset="0"/>
                <a:cs typeface="Times New Roman" pitchFamily="18" charset="0"/>
              </a:rPr>
              <a:t> library preparation procedure described above. The composite primers each comprise a 20-25 </a:t>
            </a:r>
            <a:r>
              <a:rPr lang="en-US" sz="1000" b="1" dirty="0" err="1" smtClean="0">
                <a:solidFill>
                  <a:srgbClr val="000000"/>
                </a:solidFill>
                <a:latin typeface="Arial" pitchFamily="34" charset="0"/>
                <a:ea typeface="Calibri" pitchFamily="34" charset="0"/>
                <a:cs typeface="Times New Roman" pitchFamily="18" charset="0"/>
              </a:rPr>
              <a:t>bp</a:t>
            </a:r>
            <a:r>
              <a:rPr lang="en-US" sz="1000" b="1" dirty="0" smtClean="0">
                <a:solidFill>
                  <a:srgbClr val="000000"/>
                </a:solidFill>
                <a:latin typeface="Arial" pitchFamily="34" charset="0"/>
                <a:ea typeface="Calibri" pitchFamily="34" charset="0"/>
                <a:cs typeface="Times New Roman" pitchFamily="18" charset="0"/>
              </a:rPr>
              <a:t> target-specific sequence region at their 3’-end; and a 19 </a:t>
            </a:r>
            <a:r>
              <a:rPr lang="en-US" sz="1000" b="1" dirty="0" err="1" smtClean="0">
                <a:solidFill>
                  <a:srgbClr val="000000"/>
                </a:solidFill>
                <a:latin typeface="Arial" pitchFamily="34" charset="0"/>
                <a:ea typeface="Calibri" pitchFamily="34" charset="0"/>
                <a:cs typeface="Times New Roman" pitchFamily="18" charset="0"/>
              </a:rPr>
              <a:t>bp</a:t>
            </a:r>
            <a:r>
              <a:rPr lang="en-US" sz="1000" b="1" dirty="0" smtClean="0">
                <a:solidFill>
                  <a:srgbClr val="000000"/>
                </a:solidFill>
                <a:latin typeface="Arial" pitchFamily="34" charset="0"/>
                <a:ea typeface="Calibri" pitchFamily="34" charset="0"/>
                <a:cs typeface="Times New Roman" pitchFamily="18" charset="0"/>
              </a:rPr>
              <a:t> region (Primer A or Primer B) that will be used in subsequent </a:t>
            </a:r>
            <a:r>
              <a:rPr lang="en-US" sz="1000" b="1" dirty="0" err="1" smtClean="0">
                <a:solidFill>
                  <a:srgbClr val="000000"/>
                </a:solidFill>
                <a:latin typeface="Arial" pitchFamily="34" charset="0"/>
                <a:ea typeface="Calibri" pitchFamily="34" charset="0"/>
                <a:cs typeface="Times New Roman" pitchFamily="18" charset="0"/>
              </a:rPr>
              <a:t>clonal</a:t>
            </a:r>
            <a:r>
              <a:rPr lang="en-US" sz="1000" b="1" dirty="0" smtClean="0">
                <a:solidFill>
                  <a:srgbClr val="000000"/>
                </a:solidFill>
                <a:latin typeface="Arial" pitchFamily="34" charset="0"/>
                <a:ea typeface="Calibri" pitchFamily="34" charset="0"/>
                <a:cs typeface="Times New Roman" pitchFamily="18" charset="0"/>
              </a:rPr>
              <a:t> amplification and sequencing reactions, at their 5’-end.</a:t>
            </a:r>
            <a:endParaRPr lang="en-US" sz="1000" b="1" dirty="0" smtClean="0">
              <a:solidFill>
                <a:srgbClr val="000000"/>
              </a:solidFill>
              <a:latin typeface="Arial" pitchFamily="34" charset="0"/>
              <a:ea typeface="Calibri" pitchFamily="34" charset="0"/>
              <a:cs typeface="Times New Roman" pitchFamily="18" charset="0"/>
            </a:endParaRPr>
          </a:p>
        </p:txBody>
      </p:sp>
      <p:sp>
        <p:nvSpPr>
          <p:cNvPr id="4" name="Rectangle 3"/>
          <p:cNvSpPr/>
          <p:nvPr/>
        </p:nvSpPr>
        <p:spPr>
          <a:xfrm>
            <a:off x="838200" y="3429000"/>
            <a:ext cx="11430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Primer A</a:t>
            </a:r>
            <a:endParaRPr lang="en-US" sz="1200" b="1" dirty="0"/>
          </a:p>
        </p:txBody>
      </p:sp>
      <p:sp>
        <p:nvSpPr>
          <p:cNvPr id="7" name="Rectangle 6"/>
          <p:cNvSpPr/>
          <p:nvPr/>
        </p:nvSpPr>
        <p:spPr>
          <a:xfrm>
            <a:off x="3124200" y="3429000"/>
            <a:ext cx="2438400" cy="228600"/>
          </a:xfrm>
          <a:prstGeom prst="rect">
            <a:avLst/>
          </a:prstGeom>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accent5">
                    <a:lumMod val="40000"/>
                    <a:lumOff val="60000"/>
                  </a:schemeClr>
                </a:solidFill>
              </a:rPr>
              <a:t>Template to be sequenced</a:t>
            </a:r>
            <a:endParaRPr lang="en-US" sz="1000" b="1" dirty="0">
              <a:solidFill>
                <a:schemeClr val="accent5">
                  <a:lumMod val="40000"/>
                  <a:lumOff val="60000"/>
                </a:schemeClr>
              </a:solidFill>
            </a:endParaRPr>
          </a:p>
        </p:txBody>
      </p:sp>
      <p:sp>
        <p:nvSpPr>
          <p:cNvPr id="8" name="Rectangle 7"/>
          <p:cNvSpPr/>
          <p:nvPr/>
        </p:nvSpPr>
        <p:spPr>
          <a:xfrm>
            <a:off x="1981200" y="3429000"/>
            <a:ext cx="1143000" cy="228600"/>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Template-specific primer (L)</a:t>
            </a:r>
            <a:endParaRPr lang="en-US" sz="800" b="1" dirty="0"/>
          </a:p>
        </p:txBody>
      </p:sp>
      <p:cxnSp>
        <p:nvCxnSpPr>
          <p:cNvPr id="11" name="Straight Arrow Connector 10"/>
          <p:cNvCxnSpPr/>
          <p:nvPr/>
        </p:nvCxnSpPr>
        <p:spPr>
          <a:xfrm>
            <a:off x="990600" y="3276600"/>
            <a:ext cx="1447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63512" y="3152001"/>
            <a:ext cx="303288" cy="276999"/>
          </a:xfrm>
          <a:prstGeom prst="rect">
            <a:avLst/>
          </a:prstGeom>
        </p:spPr>
        <p:txBody>
          <a:bodyPr wrap="none">
            <a:spAutoFit/>
          </a:bodyPr>
          <a:lstStyle/>
          <a:p>
            <a:r>
              <a:rPr lang="en-US" sz="1200" dirty="0" smtClean="0">
                <a:solidFill>
                  <a:srgbClr val="000000"/>
                </a:solidFill>
                <a:latin typeface="Arial" pitchFamily="34" charset="0"/>
                <a:ea typeface="Calibri" pitchFamily="34" charset="0"/>
                <a:cs typeface="Arial" pitchFamily="34" charset="0"/>
              </a:rPr>
              <a:t>5</a:t>
            </a:r>
            <a:r>
              <a:rPr lang="en-US" sz="1200" dirty="0" smtClean="0">
                <a:solidFill>
                  <a:srgbClr val="000000"/>
                </a:solidFill>
                <a:latin typeface="Arial" pitchFamily="34" charset="0"/>
                <a:ea typeface="Calibri" pitchFamily="34" charset="0"/>
                <a:cs typeface="Arial" pitchFamily="34" charset="0"/>
              </a:rPr>
              <a:t>’</a:t>
            </a:r>
            <a:endParaRPr lang="en-US" sz="1200" dirty="0"/>
          </a:p>
        </p:txBody>
      </p:sp>
      <p:cxnSp>
        <p:nvCxnSpPr>
          <p:cNvPr id="13" name="Straight Arrow Connector 12"/>
          <p:cNvCxnSpPr/>
          <p:nvPr/>
        </p:nvCxnSpPr>
        <p:spPr>
          <a:xfrm flipH="1">
            <a:off x="6324600" y="3886200"/>
            <a:ext cx="1371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697712" y="3761601"/>
            <a:ext cx="303288" cy="276999"/>
          </a:xfrm>
          <a:prstGeom prst="rect">
            <a:avLst/>
          </a:prstGeom>
        </p:spPr>
        <p:txBody>
          <a:bodyPr wrap="none">
            <a:spAutoFit/>
          </a:bodyPr>
          <a:lstStyle/>
          <a:p>
            <a:r>
              <a:rPr lang="en-US" sz="1200" dirty="0" smtClean="0">
                <a:solidFill>
                  <a:srgbClr val="000000"/>
                </a:solidFill>
                <a:latin typeface="Arial" pitchFamily="34" charset="0"/>
                <a:ea typeface="Calibri" pitchFamily="34" charset="0"/>
                <a:cs typeface="Arial" pitchFamily="34" charset="0"/>
              </a:rPr>
              <a:t>5</a:t>
            </a:r>
            <a:r>
              <a:rPr lang="en-US" sz="1200" dirty="0" smtClean="0">
                <a:solidFill>
                  <a:srgbClr val="000000"/>
                </a:solidFill>
                <a:latin typeface="Arial" pitchFamily="34" charset="0"/>
                <a:ea typeface="Calibri" pitchFamily="34" charset="0"/>
                <a:cs typeface="Arial" pitchFamily="34" charset="0"/>
              </a:rPr>
              <a:t>’</a:t>
            </a:r>
            <a:endParaRPr lang="en-US" sz="1200" dirty="0"/>
          </a:p>
        </p:txBody>
      </p:sp>
      <p:sp>
        <p:nvSpPr>
          <p:cNvPr id="19" name="Rectangle 18"/>
          <p:cNvSpPr/>
          <p:nvPr/>
        </p:nvSpPr>
        <p:spPr>
          <a:xfrm>
            <a:off x="6705600" y="3429000"/>
            <a:ext cx="11430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Primer B</a:t>
            </a:r>
            <a:endParaRPr lang="en-US" sz="1200" b="1" dirty="0"/>
          </a:p>
        </p:txBody>
      </p:sp>
      <p:sp>
        <p:nvSpPr>
          <p:cNvPr id="20" name="Rectangle 19"/>
          <p:cNvSpPr/>
          <p:nvPr/>
        </p:nvSpPr>
        <p:spPr>
          <a:xfrm>
            <a:off x="5562600" y="3429000"/>
            <a:ext cx="1143000" cy="228600"/>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Template-specific primer (R)</a:t>
            </a:r>
            <a:endParaRPr lang="en-US" sz="8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genomebiology.com/content/figures/gb-2011-12-9-227-1.jpg"/>
          <p:cNvPicPr>
            <a:picLocks noChangeAspect="1" noChangeArrowheads="1"/>
          </p:cNvPicPr>
          <p:nvPr/>
        </p:nvPicPr>
        <p:blipFill>
          <a:blip r:embed="rId2" cstate="print"/>
          <a:srcRect/>
          <a:stretch>
            <a:fillRect/>
          </a:stretch>
        </p:blipFill>
        <p:spPr bwMode="auto">
          <a:xfrm>
            <a:off x="2133600" y="152400"/>
            <a:ext cx="4572000" cy="65151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52401" y="300339"/>
            <a:ext cx="8763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4438650"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coverage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 total # bases sequenced/size of genome sequenced.  Provides an estimate of how many times each base in the genome will be sequenced </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on average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(1x, 2x, 3x, etc.).</a:t>
            </a:r>
          </a:p>
          <a:p>
            <a:pPr marL="0" marR="0" lvl="0" indent="0" algn="l" defTabSz="914400" rtl="0" eaLnBrk="1" fontAlgn="base" latinLnBrk="0" hangingPunct="1">
              <a:lnSpc>
                <a:spcPct val="100000"/>
              </a:lnSpc>
              <a:spcBef>
                <a:spcPct val="0"/>
              </a:spcBef>
              <a:spcAft>
                <a:spcPct val="0"/>
              </a:spcAft>
              <a:buClrTx/>
              <a:buSzTx/>
              <a:buFontTx/>
              <a:buNone/>
              <a:tabLst>
                <a:tab pos="2971800" algn="ctr"/>
                <a:tab pos="4438650"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NGS approaches require that every base in a sample be sequenced several times for two reasons:</a:t>
            </a: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 You need multiple observations per base for reliable base calls.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2. Reads are distributed unevenly across an entire genome because they represent an independent, random sample. Many bases will be covered by fewer reads than the average coverage, while other bases will be covered by more reads than average.</a:t>
            </a: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Coverage is expressed by the coverage metric, which is the number of times a genome has been sequenced (i.e., the </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depth</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of sequencing). For applications where only a defined subset of an entire genome is sequenced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e.g</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targeted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resequencing</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or RNA sequencing), coverage means the amount of times you sequence that subset. For example, for targeted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resequencing</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coverage means the number of times the targeted subset of the genome is sequenced.</a:t>
            </a: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r>
              <a:rPr kumimoji="0" lang="en-US" sz="1200" b="0" i="0" u="none" strike="noStrike" cap="none" normalizeH="0" baseline="0" dirty="0" smtClean="0">
                <a:ln>
                  <a:noFill/>
                </a:ln>
                <a:solidFill>
                  <a:srgbClr val="4C4C4E"/>
                </a:solidFill>
                <a:effectLst/>
                <a:latin typeface="Arial" pitchFamily="34" charset="0"/>
                <a:ea typeface="Calibri" pitchFamily="34" charset="0"/>
                <a:cs typeface="Times New Roman" pitchFamily="18" charset="0"/>
              </a:rPr>
              <a:t>     The Lander/Waterman equation is a method for computing coverage:</a:t>
            </a:r>
            <a:r>
              <a:rPr lang="en-US" sz="600" dirty="0" smtClean="0">
                <a:latin typeface="Arial" pitchFamily="34" charset="0"/>
                <a:cs typeface="Arial" pitchFamily="34" charset="0"/>
              </a:rPr>
              <a:t> </a:t>
            </a:r>
            <a:r>
              <a:rPr lang="en-US" sz="600" dirty="0" smtClean="0">
                <a:latin typeface="Arial" pitchFamily="34" charset="0"/>
                <a:cs typeface="Arial" pitchFamily="34" charset="0"/>
              </a:rPr>
              <a:t> </a:t>
            </a:r>
            <a:r>
              <a:rPr kumimoji="0" lang="en-US" sz="1200" b="0" i="0" u="none" strike="noStrike" cap="none" normalizeH="0" baseline="0" dirty="0" smtClean="0">
                <a:ln>
                  <a:noFill/>
                </a:ln>
                <a:solidFill>
                  <a:srgbClr val="4C4C4E"/>
                </a:solidFill>
                <a:effectLst/>
                <a:latin typeface="Arial" pitchFamily="34" charset="0"/>
                <a:ea typeface="Calibri" pitchFamily="34" charset="0"/>
                <a:cs typeface="Times New Roman" pitchFamily="18" charset="0"/>
              </a:rPr>
              <a:t>C = LN / G</a:t>
            </a: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r>
              <a:rPr kumimoji="0" lang="en-US" sz="1200" b="1" i="0" u="none" strike="noStrike" cap="none" normalizeH="0" baseline="0" dirty="0" smtClean="0">
                <a:ln>
                  <a:noFill/>
                </a:ln>
                <a:solidFill>
                  <a:srgbClr val="4C4C4E"/>
                </a:solidFill>
                <a:effectLst/>
                <a:latin typeface="Arial" pitchFamily="34" charset="0"/>
                <a:ea typeface="Calibri" pitchFamily="34" charset="0"/>
                <a:cs typeface="Times New Roman" pitchFamily="18" charset="0"/>
              </a:rPr>
              <a:t>• C = coverage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r>
              <a:rPr kumimoji="0" lang="en-US" sz="1200" b="1" i="0" u="none" strike="noStrike" cap="none" normalizeH="0" baseline="0" dirty="0" smtClean="0">
                <a:ln>
                  <a:noFill/>
                </a:ln>
                <a:solidFill>
                  <a:srgbClr val="4C4C4E"/>
                </a:solidFill>
                <a:effectLst/>
                <a:latin typeface="Arial" pitchFamily="34" charset="0"/>
                <a:ea typeface="Calibri" pitchFamily="34" charset="0"/>
                <a:cs typeface="Times New Roman" pitchFamily="18" charset="0"/>
              </a:rPr>
              <a:t>• G = haploid genome length</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r>
              <a:rPr kumimoji="0" lang="en-US" sz="1200" b="1" i="0" u="none" strike="noStrike" cap="none" normalizeH="0" baseline="0" dirty="0" smtClean="0">
                <a:ln>
                  <a:noFill/>
                </a:ln>
                <a:solidFill>
                  <a:srgbClr val="4C4C4E"/>
                </a:solidFill>
                <a:effectLst/>
                <a:latin typeface="Arial" pitchFamily="34" charset="0"/>
                <a:ea typeface="Calibri" pitchFamily="34" charset="0"/>
                <a:cs typeface="Times New Roman" pitchFamily="18" charset="0"/>
              </a:rPr>
              <a:t>• L = the read length</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r>
              <a:rPr kumimoji="0" lang="en-US" sz="1200" b="1" i="0" u="none" strike="noStrike" cap="none" normalizeH="0" baseline="0" dirty="0" smtClean="0">
                <a:ln>
                  <a:noFill/>
                </a:ln>
                <a:solidFill>
                  <a:srgbClr val="4C4C4E"/>
                </a:solidFill>
                <a:effectLst/>
                <a:latin typeface="Arial" pitchFamily="34" charset="0"/>
                <a:ea typeface="Calibri" pitchFamily="34" charset="0"/>
                <a:cs typeface="Times New Roman" pitchFamily="18" charset="0"/>
              </a:rPr>
              <a:t>• N = the number of reads</a:t>
            </a: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NOTE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complete genomes include nuclear, mitochondrial, and (for plants) chloroplast genomes as well and should be taken into account when estimating coverage; however, their contribution to the overall genome size is proportionally negligible.</a:t>
            </a: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depth</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 coverage (genome level) or number of supportive reads (nucleotide level)</a:t>
            </a: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How much coverage or depth you need depends on what you are doing, e.g., SNPs require a minimum of 4× coverage to be called by most programs.</a:t>
            </a: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Excess coverage is necessary in certain instances, e.g.:</a:t>
            </a: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if certain journals or fields require a higher level of coverage for your particular application.</a:t>
            </a: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when you are investigating events that are very rare. For example, detecting transcripts that are expressed at a very low level in RNA sequencing</a:t>
            </a: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438650" algn="l"/>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when certain genomes require more sequencing, e.g., hard to sequence regions may require more coverage, or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polyploid</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genomes will require additional coverage.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52400" y="91350"/>
            <a:ext cx="8763000"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NGS error rates: the </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Quality Score (Q)</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Each base position in a sequence comes with a “quality score” (stored as FASQ file format).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This measures the probability that a base is called incorrectly, by a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Phred</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”-like algorithm similar to that originally</a:t>
            </a:r>
            <a:r>
              <a:rPr kumimoji="0" lang="en-US" sz="1200" b="0"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developed</a:t>
            </a: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pitchFamily="34" charset="0"/>
                <a:ea typeface="Calibri" pitchFamily="34" charset="0"/>
                <a:cs typeface="Times New Roman" pitchFamily="18" charset="0"/>
              </a:rPr>
              <a:t> </a:t>
            </a:r>
            <a:r>
              <a:rPr lang="en-US" sz="1200" dirty="0" smtClean="0">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for Sanger sequencing experiments.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Phred</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is a computer algorithm designed for fluorescent base-calling.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The quality score of a given base (Q) is defined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by:</a:t>
            </a:r>
            <a:r>
              <a:rPr kumimoji="0" lang="en-US" sz="12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Q</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 −10 log</a:t>
            </a:r>
            <a:r>
              <a:rPr kumimoji="0" lang="en-US" sz="1200" b="1" i="0" u="none" strike="noStrike" cap="none" normalizeH="0" baseline="-30000" dirty="0" smtClean="0">
                <a:ln>
                  <a:noFill/>
                </a:ln>
                <a:solidFill>
                  <a:schemeClr val="tx1"/>
                </a:solidFill>
                <a:effectLst/>
                <a:latin typeface="Arial" pitchFamily="34" charset="0"/>
                <a:ea typeface="Calibri" pitchFamily="34" charset="0"/>
                <a:cs typeface="Times New Roman" pitchFamily="18" charset="0"/>
              </a:rPr>
              <a:t>10</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a:t>
            </a:r>
            <a:r>
              <a:rPr kumimoji="0" lang="en-US" sz="12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where P is the estimated probability of the base call </a:t>
            </a: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pitchFamily="34" charset="0"/>
                <a:ea typeface="Calibri" pitchFamily="34" charset="0"/>
                <a:cs typeface="Times New Roman" pitchFamily="18" charset="0"/>
              </a:rPr>
              <a:t> </a:t>
            </a:r>
            <a:r>
              <a:rPr lang="en-US" sz="1200" dirty="0" smtClean="0">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being wrong.</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41" name="Picture 80" descr="http://upload.wikimedia.org/wikipedia/en/e/e7/Phred_Figure_1.jpg"/>
          <p:cNvPicPr>
            <a:picLocks noChangeAspect="1" noChangeArrowheads="1"/>
          </p:cNvPicPr>
          <p:nvPr/>
        </p:nvPicPr>
        <p:blipFill>
          <a:blip r:embed="rId2" cstate="print"/>
          <a:srcRect/>
          <a:stretch>
            <a:fillRect/>
          </a:stretch>
        </p:blipFill>
        <p:spPr bwMode="auto">
          <a:xfrm>
            <a:off x="76200" y="1676400"/>
            <a:ext cx="5334000" cy="5016027"/>
          </a:xfrm>
          <a:prstGeom prst="rect">
            <a:avLst/>
          </a:prstGeom>
          <a:noFill/>
        </p:spPr>
      </p:pic>
      <p:sp>
        <p:nvSpPr>
          <p:cNvPr id="61443" name="Rectangle 3"/>
          <p:cNvSpPr>
            <a:spLocks noChangeArrowheads="1"/>
          </p:cNvSpPr>
          <p:nvPr/>
        </p:nvSpPr>
        <p:spPr bwMode="auto">
          <a:xfrm>
            <a:off x="0" y="6467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nvGraphicFramePr>
        <p:xfrm>
          <a:off x="5410200" y="2667000"/>
          <a:ext cx="3581400" cy="1735074"/>
        </p:xfrm>
        <a:graphic>
          <a:graphicData uri="http://schemas.openxmlformats.org/drawingml/2006/table">
            <a:tbl>
              <a:tblPr/>
              <a:tblGrid>
                <a:gridCol w="1193800"/>
                <a:gridCol w="1193800"/>
                <a:gridCol w="1193800"/>
              </a:tblGrid>
              <a:tr h="318326">
                <a:tc>
                  <a:txBody>
                    <a:bodyPr/>
                    <a:lstStyle/>
                    <a:p>
                      <a:pPr marL="0" marR="0" algn="ctr">
                        <a:lnSpc>
                          <a:spcPct val="115000"/>
                        </a:lnSpc>
                        <a:spcBef>
                          <a:spcPts val="0"/>
                        </a:spcBef>
                        <a:spcAft>
                          <a:spcPts val="0"/>
                        </a:spcAft>
                      </a:pPr>
                      <a:r>
                        <a:rPr lang="en-US" sz="1100" dirty="0" err="1">
                          <a:latin typeface="Times New Roman"/>
                          <a:ea typeface="Calibri"/>
                          <a:cs typeface="Times New Roman"/>
                        </a:rPr>
                        <a:t>Phred</a:t>
                      </a:r>
                      <a:r>
                        <a:rPr lang="en-US" sz="1100" dirty="0">
                          <a:latin typeface="Times New Roman"/>
                          <a:ea typeface="Calibri"/>
                          <a:cs typeface="Times New Roman"/>
                        </a:rPr>
                        <a:t> Quality Score</a:t>
                      </a:r>
                      <a:endParaRPr lang="en-US"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Probability of Incorrect Base Call</a:t>
                      </a:r>
                      <a:endParaRPr lang="en-US"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Base Call Accuracy</a:t>
                      </a:r>
                      <a:endParaRPr lang="en-US"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163">
                <a:tc>
                  <a:txBody>
                    <a:bodyPr/>
                    <a:lstStyle/>
                    <a:p>
                      <a:pPr marL="0" marR="0">
                        <a:lnSpc>
                          <a:spcPct val="115000"/>
                        </a:lnSpc>
                        <a:spcBef>
                          <a:spcPts val="0"/>
                        </a:spcBef>
                        <a:spcAft>
                          <a:spcPts val="0"/>
                        </a:spcAft>
                      </a:pPr>
                      <a:endParaRPr lang="en-US"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163">
                <a:tc>
                  <a:txBody>
                    <a:bodyPr/>
                    <a:lstStyle/>
                    <a:p>
                      <a:pPr marL="0" marR="0" algn="ctr">
                        <a:lnSpc>
                          <a:spcPct val="115000"/>
                        </a:lnSpc>
                        <a:spcBef>
                          <a:spcPts val="0"/>
                        </a:spcBef>
                        <a:spcAft>
                          <a:spcPts val="0"/>
                        </a:spcAft>
                      </a:pPr>
                      <a:r>
                        <a:rPr lang="en-US" sz="1100">
                          <a:latin typeface="Times New Roman"/>
                          <a:ea typeface="Calibri"/>
                          <a:cs typeface="Times New Roman"/>
                        </a:rPr>
                        <a:t>10</a:t>
                      </a:r>
                      <a:endParaRPr lang="en-US"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Times New Roman"/>
                          <a:ea typeface="Calibri"/>
                          <a:cs typeface="Times New Roman"/>
                        </a:rPr>
                        <a:t>1 in 10 </a:t>
                      </a:r>
                      <a:endParaRPr lang="en-US"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Calibri"/>
                          <a:cs typeface="Times New Roman"/>
                        </a:rPr>
                        <a:t>90%</a:t>
                      </a:r>
                      <a:endParaRPr lang="en-US"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163">
                <a:tc>
                  <a:txBody>
                    <a:bodyPr/>
                    <a:lstStyle/>
                    <a:p>
                      <a:pPr marL="0" marR="0" algn="ctr">
                        <a:lnSpc>
                          <a:spcPct val="115000"/>
                        </a:lnSpc>
                        <a:spcBef>
                          <a:spcPts val="0"/>
                        </a:spcBef>
                        <a:spcAft>
                          <a:spcPts val="0"/>
                        </a:spcAft>
                      </a:pPr>
                      <a:r>
                        <a:rPr lang="en-US" sz="1100">
                          <a:latin typeface="Times New Roman"/>
                          <a:ea typeface="Calibri"/>
                          <a:cs typeface="Times New Roman"/>
                        </a:rPr>
                        <a:t>20</a:t>
                      </a:r>
                      <a:endParaRPr lang="en-US"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Calibri"/>
                          <a:cs typeface="Times New Roman"/>
                        </a:rPr>
                        <a:t>1 in 100 </a:t>
                      </a:r>
                      <a:endParaRPr lang="en-US"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Calibri"/>
                          <a:cs typeface="Times New Roman"/>
                        </a:rPr>
                        <a:t>99%</a:t>
                      </a:r>
                      <a:endParaRPr lang="en-US"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163">
                <a:tc>
                  <a:txBody>
                    <a:bodyPr/>
                    <a:lstStyle/>
                    <a:p>
                      <a:pPr marL="0" marR="0" algn="ctr">
                        <a:lnSpc>
                          <a:spcPct val="115000"/>
                        </a:lnSpc>
                        <a:spcBef>
                          <a:spcPts val="0"/>
                        </a:spcBef>
                        <a:spcAft>
                          <a:spcPts val="0"/>
                        </a:spcAft>
                      </a:pPr>
                      <a:r>
                        <a:rPr lang="en-US" sz="1100">
                          <a:latin typeface="Times New Roman"/>
                          <a:ea typeface="Calibri"/>
                          <a:cs typeface="Times New Roman"/>
                        </a:rPr>
                        <a:t>  30*</a:t>
                      </a:r>
                      <a:endParaRPr lang="en-US"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Calibri"/>
                          <a:cs typeface="Times New Roman"/>
                        </a:rPr>
                        <a:t>1 in 1,000 </a:t>
                      </a:r>
                      <a:endParaRPr lang="en-US"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Calibri"/>
                          <a:cs typeface="Times New Roman"/>
                        </a:rPr>
                        <a:t>99.9%</a:t>
                      </a:r>
                      <a:endParaRPr lang="en-US"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163">
                <a:tc>
                  <a:txBody>
                    <a:bodyPr/>
                    <a:lstStyle/>
                    <a:p>
                      <a:pPr marL="0" marR="0" algn="ctr">
                        <a:lnSpc>
                          <a:spcPct val="115000"/>
                        </a:lnSpc>
                        <a:spcBef>
                          <a:spcPts val="0"/>
                        </a:spcBef>
                        <a:spcAft>
                          <a:spcPts val="0"/>
                        </a:spcAft>
                      </a:pPr>
                      <a:r>
                        <a:rPr lang="en-US" sz="1100">
                          <a:latin typeface="Times New Roman"/>
                          <a:ea typeface="Calibri"/>
                          <a:cs typeface="Times New Roman"/>
                        </a:rPr>
                        <a:t>40</a:t>
                      </a:r>
                      <a:endParaRPr lang="en-US"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Calibri"/>
                          <a:cs typeface="Times New Roman"/>
                        </a:rPr>
                        <a:t>1 in 10,000 </a:t>
                      </a:r>
                      <a:endParaRPr lang="en-US"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Calibri"/>
                          <a:cs typeface="Times New Roman"/>
                        </a:rPr>
                        <a:t>99.99%</a:t>
                      </a:r>
                      <a:endParaRPr lang="en-US"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163">
                <a:tc>
                  <a:txBody>
                    <a:bodyPr/>
                    <a:lstStyle/>
                    <a:p>
                      <a:pPr marL="0" marR="0" algn="ctr">
                        <a:lnSpc>
                          <a:spcPct val="115000"/>
                        </a:lnSpc>
                        <a:spcBef>
                          <a:spcPts val="0"/>
                        </a:spcBef>
                        <a:spcAft>
                          <a:spcPts val="0"/>
                        </a:spcAft>
                      </a:pPr>
                      <a:r>
                        <a:rPr lang="en-US" sz="1100">
                          <a:latin typeface="Times New Roman"/>
                          <a:ea typeface="Calibri"/>
                          <a:cs typeface="Times New Roman"/>
                        </a:rPr>
                        <a:t>50</a:t>
                      </a:r>
                      <a:endParaRPr lang="en-US"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latin typeface="Times New Roman"/>
                          <a:ea typeface="Calibri"/>
                          <a:cs typeface="Times New Roman"/>
                        </a:rPr>
                        <a:t>1 in 100,000 </a:t>
                      </a:r>
                      <a:endParaRPr lang="en-US"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latin typeface="Times New Roman"/>
                          <a:ea typeface="Calibri"/>
                          <a:cs typeface="Times New Roman"/>
                        </a:rPr>
                        <a:t>99.999%</a:t>
                      </a:r>
                      <a:endParaRPr lang="en-US"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1444" name="Rectangle 4"/>
          <p:cNvSpPr>
            <a:spLocks noChangeArrowheads="1"/>
          </p:cNvSpPr>
          <p:nvPr/>
        </p:nvSpPr>
        <p:spPr bwMode="auto">
          <a:xfrm>
            <a:off x="5486400" y="4607004"/>
            <a:ext cx="35052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Quality scores and estimated base calling accuracy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*Q=30 is the desired NGS benchmark where nearly all calls will be correct.  Standard Sanger sequencing is about 99.4% accurate, or ~Q=20.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52400" y="806946"/>
            <a:ext cx="88392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Restriction site Associated DNA (RAD)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sequencing using NGS is a method for producing genomic data at the population level in non-model organisms</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It can be used for SNP and SSR discovery and genotyping, genotype-phenotype association mapping, scaffolding genome assemblies through linkage mapping, QTL analysis, hybridization and gene flow analysis,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phylogeography</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population genetics.  In this approach, the complete genomic DNA of each sample is digested by restriction enzymes, (which reduces the complexity of the whole genome) and then tagged with an ID molecular barcode specific for each individual/cohort/population. RAD tags are the DNA sequences that immediately flank each instance of a particular restriction enzyme site throughout a genome.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method involves cutting a genome with at least one restriction enzyme and sequencing the ends of the resulting fragments using an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Illumina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Sequencing System.</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The fragments from one individual are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ligated</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to a modified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Illumina</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adapter containing a unique identifying sequence (Molecular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IDentifier</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or MID). The fragments from many individuals can therefore be pooled together and sequenced on a single lane. The resulting reads can be separated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bioinformatically</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by identifying the MID at the start of each read.  By sequencing a family or other population of interest in this way, and comparing the tags to the phenotypes of the individuals, many biologically relevant SNPs and genetic loci can be identified in a single experiment. Also, because the reads can be easily processed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bioinformatically</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it is possible to resort individuals into different pools and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reanalyse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the data for different phenotypes.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951516" y="347246"/>
            <a:ext cx="4677884"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RAD sequencing/tags (uses </a:t>
            </a:r>
            <a:r>
              <a:rPr kumimoji="0" lang="en-US" sz="16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Illumina</a:t>
            </a: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systems)</a:t>
            </a:r>
          </a:p>
        </p:txBody>
      </p:sp>
      <p:pic>
        <p:nvPicPr>
          <p:cNvPr id="60417" name="Picture 161" descr="johnson research"/>
          <p:cNvPicPr>
            <a:picLocks noChangeAspect="1" noChangeArrowheads="1"/>
          </p:cNvPicPr>
          <p:nvPr/>
        </p:nvPicPr>
        <p:blipFill>
          <a:blip r:embed="rId2" cstate="print"/>
          <a:srcRect/>
          <a:stretch>
            <a:fillRect/>
          </a:stretch>
        </p:blipFill>
        <p:spPr bwMode="auto">
          <a:xfrm>
            <a:off x="1685925" y="1038225"/>
            <a:ext cx="5705475" cy="3305175"/>
          </a:xfrm>
          <a:prstGeom prst="rect">
            <a:avLst/>
          </a:prstGeom>
          <a:noFill/>
        </p:spPr>
      </p:pic>
      <p:sp>
        <p:nvSpPr>
          <p:cNvPr id="60419" name="Rectangle 3"/>
          <p:cNvSpPr>
            <a:spLocks noChangeArrowheads="1"/>
          </p:cNvSpPr>
          <p:nvPr/>
        </p:nvSpPr>
        <p:spPr bwMode="auto">
          <a:xfrm>
            <a:off x="381000" y="4639270"/>
            <a:ext cx="82296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RAD paired-end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contigs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are assembled from the randomly sheared fragment ends that sample the region around a restriction site. Sequences sharing a restriction site sequence are assembled into a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contig</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that forgoes many of the problems of whole-genome assembly.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 y="499408"/>
            <a:ext cx="8898398"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 modern “ABI” type systems, the gel is contained within a fine capillary, where the fluorescent tags of each fragment are read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by a laser as they pass the detector.  This technique extends the read length and quality by avoiding the “bunching” of bands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top of a PAGE gel.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Cycle sequencing</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Most common application of modern Sanger type sequencing; uses protocol similar to PCR (but with only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one primer) to denature, amplify and sequence simultaneously. Successive rounds of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denaturation</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annealing, and extension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are run in a thermal cycler, which results in </a:t>
            </a:r>
            <a:r>
              <a:rPr kumimoji="0" lang="en-US" sz="1200"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linear</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(not exponential) amplification of extension products; uses TAQ, so </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error rates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apply here as well.</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1" name="Picture 194" descr="Thermal Cycle Dideoxy DNA Sequencing page 3"/>
          <p:cNvPicPr>
            <a:picLocks noChangeAspect="1" noChangeArrowheads="1"/>
          </p:cNvPicPr>
          <p:nvPr/>
        </p:nvPicPr>
        <p:blipFill>
          <a:blip r:embed="rId2" cstate="print">
            <a:lum bright="32000" contrast="100000"/>
          </a:blip>
          <a:srcRect l="9431" t="6949" r="15160" b="61554"/>
          <a:stretch>
            <a:fillRect/>
          </a:stretch>
        </p:blipFill>
        <p:spPr bwMode="auto">
          <a:xfrm>
            <a:off x="1447800" y="2590800"/>
            <a:ext cx="5943600" cy="371475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273" name="Picture 164" descr="http://www.pnas.org/content/107/37/16196/F1.large.jpg"/>
          <p:cNvPicPr>
            <a:picLocks noChangeAspect="1" noChangeArrowheads="1"/>
          </p:cNvPicPr>
          <p:nvPr/>
        </p:nvPicPr>
        <p:blipFill>
          <a:blip r:embed="rId2" cstate="print"/>
          <a:srcRect/>
          <a:stretch>
            <a:fillRect/>
          </a:stretch>
        </p:blipFill>
        <p:spPr bwMode="auto">
          <a:xfrm>
            <a:off x="1705805" y="152400"/>
            <a:ext cx="5533195" cy="4267200"/>
          </a:xfrm>
          <a:prstGeom prst="rect">
            <a:avLst/>
          </a:prstGeom>
          <a:noFill/>
        </p:spPr>
      </p:pic>
      <p:sp>
        <p:nvSpPr>
          <p:cNvPr id="54275" name="Rectangle 3"/>
          <p:cNvSpPr>
            <a:spLocks noChangeArrowheads="1"/>
          </p:cNvSpPr>
          <p:nvPr/>
        </p:nvSpPr>
        <p:spPr bwMode="auto">
          <a:xfrm>
            <a:off x="228600" y="4473476"/>
            <a:ext cx="86868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silico</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RAD tag genotyping within (</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SNP discovery between (</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populations. (</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smithii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has three nuclear chromosomes, each of which contains multiple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SbfI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cut sites (red marks). The genomic DNA is digested,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barcoded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with a population-specific sequence, and amplified, resulting in multiple sequence reads from each of the RAD tag sites in the genome. Each sequence consists of a population-specific 5-bp barcode (black), the enzyme-recognition sequence (red), and the downstream sequence. (</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de novo RAD tag pipeline compares all the sequenced reads and builds stacks of exactly matching tags. (</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Pairwise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comparisons are made between all stacks, i.e., blue vs. red, red vs. green, blue vs. green, and so on. (</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Loci were defined as a set of stacks such that for each stack, there is another stack in the locus that is at most one nucleotide divergent. Each locus is then examined one nucleotide position at a time. If the nucleotide at that position is at a significantly high frequency within the population, it is considered to be the consensus nucleotide; if not, it is replaced with an N, resulting in (</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consensus sequence for that RAD tag site within the population. (</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This process is repeated for each of the populations. (</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resulting RAD tag consensus sequences are then used for phylogenetic analysis (from Emerson et al. 2010).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3.bp.blogspot.com/-nDCf4vkSehE/TdNT0gALe4I/AAAAAAAADEI/RW-IVPBDfn4/s1600/collateral-damage.gif"/>
          <p:cNvPicPr>
            <a:picLocks noChangeAspect="1"/>
          </p:cNvPicPr>
          <p:nvPr/>
        </p:nvPicPr>
        <p:blipFill>
          <a:blip r:embed="rId2" cstate="print"/>
          <a:srcRect/>
          <a:stretch>
            <a:fillRect/>
          </a:stretch>
        </p:blipFill>
        <p:spPr bwMode="auto">
          <a:xfrm>
            <a:off x="4572000" y="76201"/>
            <a:ext cx="4267200" cy="243341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64513" name="Picture 197"/>
          <p:cNvPicPr>
            <a:picLocks noChangeAspect="1" noChangeArrowheads="1"/>
          </p:cNvPicPr>
          <p:nvPr/>
        </p:nvPicPr>
        <p:blipFill>
          <a:blip r:embed="rId3" cstate="print"/>
          <a:srcRect/>
          <a:stretch>
            <a:fillRect/>
          </a:stretch>
        </p:blipFill>
        <p:spPr bwMode="auto">
          <a:xfrm>
            <a:off x="381000" y="2667000"/>
            <a:ext cx="5867400" cy="4124325"/>
          </a:xfrm>
          <a:prstGeom prst="rect">
            <a:avLst/>
          </a:prstGeom>
          <a:noFill/>
        </p:spPr>
      </p:pic>
      <p:sp>
        <p:nvSpPr>
          <p:cNvPr id="64515" name="Rectangle 3"/>
          <p:cNvSpPr>
            <a:spLocks noChangeArrowheads="1"/>
          </p:cNvSpPr>
          <p:nvPr/>
        </p:nvSpPr>
        <p:spPr bwMode="auto">
          <a:xfrm>
            <a:off x="304800" y="914400"/>
            <a:ext cx="403091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BIOINFORMATICS: The REAL challenge?</a:t>
            </a:r>
          </a:p>
        </p:txBody>
      </p:sp>
      <p:sp>
        <p:nvSpPr>
          <p:cNvPr id="64516" name="Rectangle 4"/>
          <p:cNvSpPr>
            <a:spLocks noChangeArrowheads="1"/>
          </p:cNvSpPr>
          <p:nvPr/>
        </p:nvSpPr>
        <p:spPr bwMode="auto">
          <a:xfrm>
            <a:off x="-3124200" y="5181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152400" y="866270"/>
            <a:ext cx="8839200"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Baker, M. 2010.  Next-generation sequencing: adjusting to data overload. </a:t>
            </a:r>
            <a:r>
              <a:rPr kumimoji="0" lang="en-US" sz="12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Nature Methods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7</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495-499.</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See: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Bioinformatics software:</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rPr>
              <a:t>http://bioinformatics.ca/links_directory/</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 sequence alignment programs: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rPr>
              <a:t>http://en.wikipedia.org/wiki/List_of_sequence_alignment_software</a:t>
            </a:r>
            <a:endPar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Genomics and cloud computing:</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Definition (National Institute of Standards):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Mell</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 &amp; 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Grance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2011. The NIST Definition of Cloud Computing NIST Special Publication 800-145. Computer Security  </a:t>
            </a: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smtClean="0">
                <a:latin typeface="Arial" pitchFamily="34" charset="0"/>
                <a:ea typeface="Calibri" pitchFamily="34" charset="0"/>
                <a:cs typeface="Times New Roman" pitchFamily="18" charset="0"/>
              </a:rPr>
              <a:t> </a:t>
            </a:r>
            <a:r>
              <a:rPr lang="en-US" sz="1200" dirty="0" smtClean="0">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Division, Information Technology Laboratory, National Institute of Standards and Technology, Gaithersburg, MD 20899-8930.</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4"/>
              </a:rPr>
              <a:t>http://gigaom.com/cloud/as-genomics-pushes-big-data-limits-cloud-could-save-the-day/</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5"/>
              </a:rPr>
              <a:t>http://www.genome.gov/27538886</a:t>
            </a:r>
            <a:endPar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http://www.dana.org/uploadedImages/Images/Spotlight_Images/CH05-3_XenopusArray_spot.jpg"/>
          <p:cNvPicPr>
            <a:picLocks noChangeAspect="1" noChangeArrowheads="1"/>
          </p:cNvPicPr>
          <p:nvPr/>
        </p:nvPicPr>
        <p:blipFill>
          <a:blip r:embed="rId2" cstate="print"/>
          <a:srcRect/>
          <a:stretch>
            <a:fillRect/>
          </a:stretch>
        </p:blipFill>
        <p:spPr bwMode="auto">
          <a:xfrm>
            <a:off x="3228975" y="642520"/>
            <a:ext cx="1190625" cy="1381125"/>
          </a:xfrm>
          <a:prstGeom prst="rect">
            <a:avLst/>
          </a:prstGeom>
          <a:noFill/>
        </p:spPr>
      </p:pic>
      <p:pic>
        <p:nvPicPr>
          <p:cNvPr id="24578" name="il_fi" descr="http://www.columbia.edu/cu/news/07/08/images/chip.jpg"/>
          <p:cNvPicPr>
            <a:picLocks noChangeAspect="1" noChangeArrowheads="1"/>
          </p:cNvPicPr>
          <p:nvPr/>
        </p:nvPicPr>
        <p:blipFill>
          <a:blip r:embed="rId3" cstate="print"/>
          <a:srcRect/>
          <a:stretch>
            <a:fillRect/>
          </a:stretch>
        </p:blipFill>
        <p:spPr bwMode="auto">
          <a:xfrm>
            <a:off x="4495800" y="632167"/>
            <a:ext cx="1371600" cy="1391478"/>
          </a:xfrm>
          <a:prstGeom prst="rect">
            <a:avLst/>
          </a:prstGeom>
          <a:noFill/>
        </p:spPr>
      </p:pic>
      <p:sp>
        <p:nvSpPr>
          <p:cNvPr id="24580" name="Rectangle 4"/>
          <p:cNvSpPr>
            <a:spLocks noChangeArrowheads="1"/>
          </p:cNvSpPr>
          <p:nvPr/>
        </p:nvSpPr>
        <p:spPr bwMode="auto">
          <a:xfrm>
            <a:off x="1752600" y="76200"/>
            <a:ext cx="533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Microarrays (DNA/gene chips) [developed in late 1990’s]: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1" name="Rectangle 5"/>
          <p:cNvSpPr>
            <a:spLocks noChangeArrowheads="1"/>
          </p:cNvSpPr>
          <p:nvPr/>
        </p:nvSpPr>
        <p:spPr bwMode="auto">
          <a:xfrm>
            <a:off x="0" y="1838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82" name="Rectangle 6"/>
          <p:cNvSpPr>
            <a:spLocks noChangeArrowheads="1"/>
          </p:cNvSpPr>
          <p:nvPr/>
        </p:nvSpPr>
        <p:spPr bwMode="auto">
          <a:xfrm rot="10800000" flipV="1">
            <a:off x="3810001" y="2023645"/>
            <a:ext cx="1066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gene chips                 </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3" name="Rectangle 7"/>
          <p:cNvSpPr>
            <a:spLocks noChangeArrowheads="1"/>
          </p:cNvSpPr>
          <p:nvPr/>
        </p:nvSpPr>
        <p:spPr bwMode="auto">
          <a:xfrm>
            <a:off x="156328" y="2529007"/>
            <a:ext cx="8911472"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NGS platforms typically incorporate some form of </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microarray</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consisting of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oligo</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probes (mostly) or longer template DNA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molecules.</a:t>
            </a:r>
            <a:r>
              <a:rPr lang="en-US" sz="600" dirty="0">
                <a:latin typeface="Arial" pitchFamily="34" charset="0"/>
                <a:cs typeface="Arial" pitchFamily="34" charset="0"/>
              </a:rPr>
              <a:t> </a:t>
            </a:r>
            <a:r>
              <a:rPr lang="en-US" sz="600" dirty="0" smtClean="0">
                <a:latin typeface="Arial" pitchFamily="34"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 </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microarray</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is a solid surface (glass, silicon, polystyrene) to which short pieces of DNA having a specific (known)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sequence (called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oligos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probes, or reporters) have been attached.  The targets are labeled in some way (e.g., fluorescence)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 enable their detection when present.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Microarrays are used to measure expression levels (via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cDNA</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for large numbers of genes simultaneously, for SNP [“snip”]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detection (single-nucleotide polymorphisms), or to genotype multiple genomic regions.  Microarrays are based on principles of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DNA-DNA hybridization.  Highly complementary sequences remain attached to the microarray and the more weakly bonded pieces</a:t>
            </a:r>
            <a:r>
              <a:rPr kumimoji="0" lang="en-US" sz="1200" b="0"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are washed off.</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9" descr="File:NA hybrid.svg"/>
          <p:cNvPicPr/>
          <p:nvPr/>
        </p:nvPicPr>
        <p:blipFill>
          <a:blip r:embed="rId4" cstate="print">
            <a:clrChange>
              <a:clrFrom>
                <a:srgbClr val="000000">
                  <a:alpha val="0"/>
                </a:srgbClr>
              </a:clrFrom>
              <a:clrTo>
                <a:srgbClr val="000000">
                  <a:alpha val="0"/>
                </a:srgbClr>
              </a:clrTo>
            </a:clrChange>
          </a:blip>
          <a:srcRect/>
          <a:stretch>
            <a:fillRect/>
          </a:stretch>
        </p:blipFill>
        <p:spPr bwMode="auto">
          <a:xfrm>
            <a:off x="2286000" y="3962400"/>
            <a:ext cx="4495800" cy="2743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81000" y="105490"/>
            <a:ext cx="842384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Microarrays: </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Popular applications: gene expression profiling, DNA copy number (comparative genomic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hybridization), SNPs,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microRNAs</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splicing (</a:t>
            </a:r>
            <a:r>
              <a:rPr kumimoji="0" lang="en-US" sz="14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exon</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arrays)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381000" y="685800"/>
            <a:ext cx="8458200" cy="1077218"/>
          </a:xfrm>
          <a:prstGeom prst="rect">
            <a:avLst/>
          </a:prstGeom>
        </p:spPr>
        <p:txBody>
          <a:bodyPr wrap="square">
            <a:spAutoFit/>
          </a:bodyPr>
          <a:lstStyle/>
          <a:p>
            <a:r>
              <a:rPr lang="en-US" sz="1600" dirty="0" smtClean="0"/>
              <a:t>Disadvantages:</a:t>
            </a:r>
          </a:p>
          <a:p>
            <a:r>
              <a:rPr lang="en-US" sz="1600" dirty="0" smtClean="0"/>
              <a:t>     • One must know the sequences to design the array</a:t>
            </a:r>
          </a:p>
          <a:p>
            <a:r>
              <a:rPr lang="en-US" sz="1600" dirty="0" smtClean="0"/>
              <a:t>     • Even if one knows the sequences, one cannot fit all of them in a small number of arrays</a:t>
            </a:r>
          </a:p>
          <a:p>
            <a:r>
              <a:rPr lang="en-US" sz="1600" dirty="0" smtClean="0"/>
              <a:t>     • High noise level due to cross-hybridization, non-linearity, etc.</a:t>
            </a:r>
            <a:endParaRPr lang="en-US" sz="1600" dirty="0"/>
          </a:p>
        </p:txBody>
      </p:sp>
      <p:pic>
        <p:nvPicPr>
          <p:cNvPr id="4" name="il_fi" descr="http://www.mun.ca/biology/scarr/DNA_chip_1046_array_3.jpg"/>
          <p:cNvPicPr/>
          <p:nvPr/>
        </p:nvPicPr>
        <p:blipFill>
          <a:blip r:embed="rId2" cstate="print"/>
          <a:srcRect/>
          <a:stretch>
            <a:fillRect/>
          </a:stretch>
        </p:blipFill>
        <p:spPr bwMode="auto">
          <a:xfrm>
            <a:off x="3276600" y="2076450"/>
            <a:ext cx="2459772" cy="2495550"/>
          </a:xfrm>
          <a:prstGeom prst="rect">
            <a:avLst/>
          </a:prstGeom>
          <a:noFill/>
          <a:ln w="9525">
            <a:noFill/>
            <a:miter lim="800000"/>
            <a:headEnd/>
            <a:tailEnd/>
          </a:ln>
        </p:spPr>
      </p:pic>
      <p:sp>
        <p:nvSpPr>
          <p:cNvPr id="5" name="Rectangle 4"/>
          <p:cNvSpPr/>
          <p:nvPr/>
        </p:nvSpPr>
        <p:spPr>
          <a:xfrm>
            <a:off x="381000" y="4648200"/>
            <a:ext cx="8305800" cy="646331"/>
          </a:xfrm>
          <a:prstGeom prst="rect">
            <a:avLst/>
          </a:prstGeom>
        </p:spPr>
        <p:txBody>
          <a:bodyPr wrap="square">
            <a:spAutoFit/>
          </a:bodyPr>
          <a:lstStyle/>
          <a:p>
            <a:r>
              <a:rPr lang="en-US" sz="1200" dirty="0" smtClean="0"/>
              <a:t>Differential gene (RNA) expression compared among 1,046 different </a:t>
            </a:r>
            <a:r>
              <a:rPr lang="en-US" sz="1200" dirty="0" err="1" smtClean="0"/>
              <a:t>cDNA</a:t>
            </a:r>
            <a:r>
              <a:rPr lang="en-US" sz="1200" dirty="0" smtClean="0"/>
              <a:t> probes generated from a specific mRNA </a:t>
            </a:r>
            <a:r>
              <a:rPr lang="en-US" sz="1200" b="1" dirty="0" err="1" smtClean="0"/>
              <a:t>transcriptome</a:t>
            </a:r>
            <a:r>
              <a:rPr lang="en-US" sz="1200" dirty="0" smtClean="0"/>
              <a:t>.  Relative expression levels are indicated by strong (red), moderate (yellow), weak (green) and poor (blue) “</a:t>
            </a:r>
            <a:r>
              <a:rPr lang="en-US" sz="1200" dirty="0" err="1" smtClean="0"/>
              <a:t>pseudocolors</a:t>
            </a:r>
            <a:r>
              <a:rPr lang="en-US" sz="1200" dirty="0" smtClean="0"/>
              <a:t>”, which are derived from binding levels.</a:t>
            </a:r>
            <a:endParaRPr lang="en-US" sz="1200" dirty="0"/>
          </a:p>
        </p:txBody>
      </p:sp>
      <p:sp>
        <p:nvSpPr>
          <p:cNvPr id="6" name="Rectangle 5"/>
          <p:cNvSpPr/>
          <p:nvPr/>
        </p:nvSpPr>
        <p:spPr>
          <a:xfrm>
            <a:off x="381000" y="5602069"/>
            <a:ext cx="8458200" cy="646331"/>
          </a:xfrm>
          <a:prstGeom prst="rect">
            <a:avLst/>
          </a:prstGeom>
        </p:spPr>
        <p:txBody>
          <a:bodyPr wrap="square">
            <a:spAutoFit/>
          </a:bodyPr>
          <a:lstStyle/>
          <a:p>
            <a:pPr lvl="0" fontAlgn="base">
              <a:spcBef>
                <a:spcPct val="0"/>
              </a:spcBef>
              <a:spcAft>
                <a:spcPct val="0"/>
              </a:spcAft>
            </a:pPr>
            <a:r>
              <a:rPr lang="en-US" sz="1200" dirty="0" smtClean="0">
                <a:latin typeface="Arial" pitchFamily="34" charset="0"/>
                <a:ea typeface="Calibri" pitchFamily="34" charset="0"/>
                <a:cs typeface="Times New Roman" pitchFamily="18" charset="0"/>
              </a:rPr>
              <a:t> - </a:t>
            </a:r>
            <a:r>
              <a:rPr lang="en-US" sz="1200" b="1" dirty="0" err="1" smtClean="0">
                <a:latin typeface="Arial" pitchFamily="34" charset="0"/>
                <a:ea typeface="Calibri" pitchFamily="34" charset="0"/>
                <a:cs typeface="Times New Roman" pitchFamily="18" charset="0"/>
              </a:rPr>
              <a:t>cDNA</a:t>
            </a:r>
            <a:r>
              <a:rPr lang="en-US" sz="1200" dirty="0" smtClean="0">
                <a:latin typeface="Arial" pitchFamily="34" charset="0"/>
                <a:ea typeface="Calibri" pitchFamily="34" charset="0"/>
                <a:cs typeface="Times New Roman" pitchFamily="18" charset="0"/>
              </a:rPr>
              <a:t>: complimentary DNA.  DNA that can serve as a proxy for RNA (for gene expression studies) as it is synthesized </a:t>
            </a:r>
          </a:p>
          <a:p>
            <a:pPr lvl="0" fontAlgn="base">
              <a:spcBef>
                <a:spcPct val="0"/>
              </a:spcBef>
              <a:spcAft>
                <a:spcPct val="0"/>
              </a:spcAft>
            </a:pPr>
            <a:r>
              <a:rPr lang="en-US" sz="1200" dirty="0" smtClean="0">
                <a:latin typeface="Arial" pitchFamily="34" charset="0"/>
                <a:ea typeface="Calibri" pitchFamily="34" charset="0"/>
                <a:cs typeface="Times New Roman" pitchFamily="18" charset="0"/>
              </a:rPr>
              <a:t>from an mRNA template using the enzymes reverse transcriptase and DNA polymerase.  Because it is based on the mRNA </a:t>
            </a:r>
          </a:p>
          <a:p>
            <a:pPr lvl="0" fontAlgn="base">
              <a:spcBef>
                <a:spcPct val="0"/>
              </a:spcBef>
              <a:spcAft>
                <a:spcPct val="0"/>
              </a:spcAft>
            </a:pPr>
            <a:r>
              <a:rPr lang="en-US" sz="1200" dirty="0" smtClean="0">
                <a:latin typeface="Arial" pitchFamily="34" charset="0"/>
                <a:ea typeface="Calibri" pitchFamily="34" charset="0"/>
                <a:cs typeface="Times New Roman" pitchFamily="18" charset="0"/>
              </a:rPr>
              <a:t>transcript, this procedure yields a DNA sequence that is devoid of </a:t>
            </a:r>
            <a:r>
              <a:rPr lang="en-US" sz="1200" dirty="0" err="1" smtClean="0">
                <a:latin typeface="Arial" pitchFamily="34" charset="0"/>
                <a:ea typeface="Calibri" pitchFamily="34" charset="0"/>
                <a:cs typeface="Times New Roman" pitchFamily="18" charset="0"/>
              </a:rPr>
              <a:t>introns</a:t>
            </a:r>
            <a:r>
              <a:rPr lang="en-US" sz="1200" dirty="0" smtClean="0">
                <a:latin typeface="Arial" pitchFamily="34" charset="0"/>
                <a:ea typeface="Calibri" pitchFamily="34" charset="0"/>
                <a:cs typeface="Times New Roman" pitchFamily="18" charset="0"/>
              </a:rPr>
              <a:t>.</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52400"/>
            <a:ext cx="8382000" cy="6678751"/>
          </a:xfrm>
          <a:prstGeom prst="rect">
            <a:avLst/>
          </a:prstGeom>
        </p:spPr>
        <p:txBody>
          <a:bodyPr wrap="square">
            <a:spAutoFit/>
          </a:bodyPr>
          <a:lstStyle/>
          <a:p>
            <a:pPr lvl="0" eaLnBrk="0" fontAlgn="base" hangingPunct="0">
              <a:spcBef>
                <a:spcPct val="0"/>
              </a:spcBef>
              <a:spcAft>
                <a:spcPct val="0"/>
              </a:spcAft>
            </a:pPr>
            <a:r>
              <a:rPr lang="en-US" dirty="0" smtClean="0">
                <a:latin typeface="Arial" pitchFamily="34" charset="0"/>
                <a:ea typeface="Calibri" pitchFamily="34" charset="0"/>
                <a:cs typeface="Times New Roman" pitchFamily="18" charset="0"/>
              </a:rPr>
              <a:t> Most NGS techniques are the resulting “hybrid” of DNA-DNA hybridization, PCR, Sanger sequencing, cycle sequencing and microarray developments.  They essentially enable randomly sheared pieces of genomic DNA to become attached to an array, then amplified by PCR (in most cases), and then sequenced.</a:t>
            </a:r>
            <a:endParaRPr lang="en-US" dirty="0" smtClean="0">
              <a:latin typeface="Arial" pitchFamily="34" charset="0"/>
              <a:ea typeface="Calibri" pitchFamily="34" charset="0"/>
              <a:cs typeface="Arial" pitchFamily="34" charset="0"/>
            </a:endParaRPr>
          </a:p>
          <a:p>
            <a:pPr lvl="0" eaLnBrk="0" fontAlgn="base" hangingPunct="0">
              <a:spcBef>
                <a:spcPct val="0"/>
              </a:spcBef>
              <a:spcAft>
                <a:spcPct val="0"/>
              </a:spcAft>
            </a:pPr>
            <a:endParaRPr lang="en-US" sz="1200" dirty="0" smtClean="0">
              <a:latin typeface="Arial" pitchFamily="34" charset="0"/>
              <a:ea typeface="Calibri" pitchFamily="34" charset="0"/>
              <a:cs typeface="Arial" pitchFamily="34" charset="0"/>
            </a:endParaRPr>
          </a:p>
          <a:p>
            <a:pPr lvl="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latin typeface="Arial" pitchFamily="34" charset="0"/>
                <a:cs typeface="Arial" pitchFamily="34" charset="0"/>
              </a:rPr>
              <a:t>NGS methods exploit ability to bind random DNA fragments to an array by using adaptors. </a:t>
            </a:r>
          </a:p>
          <a:p>
            <a:pPr lvl="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1200" b="1" dirty="0" smtClean="0">
              <a:latin typeface="Arial" pitchFamily="34" charset="0"/>
              <a:ea typeface="Calibri" pitchFamily="34" charset="0"/>
              <a:cs typeface="Arial" pitchFamily="34" charset="0"/>
            </a:endParaRPr>
          </a:p>
          <a:p>
            <a:pPr lvl="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b="1" dirty="0" smtClean="0">
                <a:latin typeface="Arial" pitchFamily="34" charset="0"/>
                <a:ea typeface="Calibri" pitchFamily="34" charset="0"/>
                <a:cs typeface="Times New Roman" pitchFamily="18" charset="0"/>
              </a:rPr>
              <a:t>DNA ligation</a:t>
            </a:r>
            <a:r>
              <a:rPr lang="en-US" dirty="0" smtClean="0">
                <a:latin typeface="Arial" pitchFamily="34" charset="0"/>
                <a:ea typeface="Calibri" pitchFamily="34" charset="0"/>
                <a:cs typeface="Times New Roman" pitchFamily="18" charset="0"/>
              </a:rPr>
              <a:t>: the method of joining DNA strands together by means of covalent </a:t>
            </a:r>
            <a:r>
              <a:rPr lang="en-US" dirty="0" err="1" smtClean="0">
                <a:latin typeface="Arial" pitchFamily="34" charset="0"/>
                <a:ea typeface="Calibri" pitchFamily="34" charset="0"/>
                <a:cs typeface="Times New Roman" pitchFamily="18" charset="0"/>
              </a:rPr>
              <a:t>phosphodiester</a:t>
            </a:r>
            <a:r>
              <a:rPr lang="en-US" dirty="0" smtClean="0">
                <a:latin typeface="Arial" pitchFamily="34" charset="0"/>
                <a:ea typeface="Calibri" pitchFamily="34" charset="0"/>
                <a:cs typeface="Times New Roman" pitchFamily="18" charset="0"/>
              </a:rPr>
              <a:t> bond formation.  Uses DNA </a:t>
            </a:r>
            <a:r>
              <a:rPr lang="en-US" dirty="0" err="1" smtClean="0">
                <a:latin typeface="Arial" pitchFamily="34" charset="0"/>
                <a:ea typeface="Calibri" pitchFamily="34" charset="0"/>
                <a:cs typeface="Times New Roman" pitchFamily="18" charset="0"/>
              </a:rPr>
              <a:t>ligase</a:t>
            </a:r>
            <a:r>
              <a:rPr lang="en-US" dirty="0" smtClean="0">
                <a:latin typeface="Arial" pitchFamily="34" charset="0"/>
                <a:ea typeface="Calibri" pitchFamily="34" charset="0"/>
                <a:cs typeface="Times New Roman" pitchFamily="18" charset="0"/>
              </a:rPr>
              <a:t> and ATP.</a:t>
            </a:r>
          </a:p>
          <a:p>
            <a:pPr lvl="0"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800" dirty="0" smtClean="0">
              <a:latin typeface="Arial"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dirty="0" smtClean="0">
                <a:latin typeface="Arial" pitchFamily="34" charset="0"/>
                <a:ea typeface="Calibri" pitchFamily="34" charset="0"/>
                <a:cs typeface="Times New Roman" pitchFamily="18" charset="0"/>
              </a:rPr>
              <a:t>DNA </a:t>
            </a:r>
            <a:r>
              <a:rPr lang="en-US" dirty="0" err="1" smtClean="0">
                <a:latin typeface="Arial" pitchFamily="34" charset="0"/>
                <a:ea typeface="Calibri" pitchFamily="34" charset="0"/>
                <a:cs typeface="Times New Roman" pitchFamily="18" charset="0"/>
              </a:rPr>
              <a:t>ligase</a:t>
            </a:r>
            <a:r>
              <a:rPr lang="en-US" dirty="0" smtClean="0">
                <a:latin typeface="Arial" pitchFamily="34" charset="0"/>
                <a:ea typeface="Calibri" pitchFamily="34" charset="0"/>
                <a:cs typeface="Times New Roman" pitchFamily="18" charset="0"/>
              </a:rPr>
              <a:t> will work with DNA strands with “</a:t>
            </a:r>
            <a:r>
              <a:rPr lang="en-US" b="1" dirty="0" smtClean="0">
                <a:latin typeface="Arial" pitchFamily="34" charset="0"/>
                <a:ea typeface="Calibri" pitchFamily="34" charset="0"/>
                <a:cs typeface="Times New Roman" pitchFamily="18" charset="0"/>
              </a:rPr>
              <a:t>blunt ends</a:t>
            </a:r>
            <a:r>
              <a:rPr lang="en-US" dirty="0" smtClean="0">
                <a:latin typeface="Arial" pitchFamily="34" charset="0"/>
                <a:ea typeface="Calibri" pitchFamily="34" charset="0"/>
                <a:cs typeface="Times New Roman" pitchFamily="18" charset="0"/>
              </a:rPr>
              <a:t>”, but is less efficient than joining “</a:t>
            </a:r>
            <a:r>
              <a:rPr lang="en-US" b="1" dirty="0" smtClean="0">
                <a:latin typeface="Arial" pitchFamily="34" charset="0"/>
                <a:ea typeface="Calibri" pitchFamily="34" charset="0"/>
                <a:cs typeface="Times New Roman" pitchFamily="18" charset="0"/>
              </a:rPr>
              <a:t>sticky ends</a:t>
            </a:r>
            <a:r>
              <a:rPr lang="en-US" dirty="0" smtClean="0">
                <a:latin typeface="Arial" pitchFamily="34" charset="0"/>
                <a:ea typeface="Calibri" pitchFamily="34" charset="0"/>
                <a:cs typeface="Times New Roman" pitchFamily="18" charset="0"/>
              </a:rPr>
              <a:t>”:</a:t>
            </a:r>
          </a:p>
          <a:p>
            <a:pPr eaLnBrk="0" fontAlgn="base" hangingPunct="0">
              <a:spcBef>
                <a:spcPct val="0"/>
              </a:spcBef>
              <a:spcAft>
                <a:spcPct val="0"/>
              </a:spcAft>
            </a:pPr>
            <a:endParaRPr lang="en-US" sz="1200" dirty="0" smtClean="0">
              <a:latin typeface="Arial" pitchFamily="34" charset="0"/>
              <a:cs typeface="Arial" pitchFamily="34" charset="0"/>
            </a:endParaRPr>
          </a:p>
          <a:p>
            <a: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1200" dirty="0" smtClean="0">
                <a:latin typeface="Arial Unicode MS" pitchFamily="34" charset="-128"/>
                <a:ea typeface="Arial Unicode MS" pitchFamily="34" charset="-128"/>
                <a:cs typeface="Arial Unicode MS" pitchFamily="34" charset="-128"/>
              </a:rPr>
              <a:t>                            5'-</a:t>
            </a:r>
            <a:r>
              <a:rPr lang="en-US" sz="1200" dirty="0" smtClean="0">
                <a:solidFill>
                  <a:srgbClr val="FF0000"/>
                </a:solidFill>
                <a:latin typeface="Arial Unicode MS" pitchFamily="34" charset="-128"/>
                <a:ea typeface="Arial Unicode MS" pitchFamily="34" charset="-128"/>
                <a:cs typeface="Arial Unicode MS" pitchFamily="34" charset="-128"/>
              </a:rPr>
              <a:t>TCTGACTGATGCGTATGCT</a:t>
            </a:r>
            <a:r>
              <a:rPr lang="en-US" sz="1200" dirty="0" smtClean="0">
                <a:latin typeface="Arial Unicode MS" pitchFamily="34" charset="-128"/>
                <a:ea typeface="Arial Unicode MS" pitchFamily="34" charset="-128"/>
                <a:cs typeface="Arial Unicode MS" pitchFamily="34" charset="-128"/>
              </a:rPr>
              <a:t>-3'                   </a:t>
            </a:r>
            <a:r>
              <a:rPr lang="en-US" sz="1200" dirty="0" smtClean="0">
                <a:latin typeface="Arial Unicode MS" pitchFamily="34" charset="-128"/>
                <a:ea typeface="Times New Roman" pitchFamily="18" charset="0"/>
                <a:cs typeface="Courier New" pitchFamily="49" charset="0"/>
              </a:rPr>
              <a:t>5'-</a:t>
            </a:r>
            <a:r>
              <a:rPr lang="en-US" sz="1200" dirty="0" smtClean="0">
                <a:solidFill>
                  <a:srgbClr val="FF0000"/>
                </a:solidFill>
                <a:latin typeface="Arial Unicode MS" pitchFamily="34" charset="-128"/>
                <a:ea typeface="Times New Roman" pitchFamily="18" charset="0"/>
                <a:cs typeface="Courier New" pitchFamily="49" charset="0"/>
              </a:rPr>
              <a:t>TCTGACT</a:t>
            </a:r>
            <a:r>
              <a:rPr lang="en-US" sz="1200" dirty="0" smtClean="0">
                <a:latin typeface="Arial Unicode MS" pitchFamily="34" charset="-128"/>
                <a:ea typeface="Times New Roman" pitchFamily="18" charset="0"/>
                <a:cs typeface="Courier New" pitchFamily="49" charset="0"/>
              </a:rPr>
              <a:t>      </a:t>
            </a:r>
            <a:r>
              <a:rPr lang="en-US" sz="1200" dirty="0" smtClean="0">
                <a:solidFill>
                  <a:srgbClr val="000000"/>
                </a:solidFill>
                <a:latin typeface="Arial Unicode MS" pitchFamily="34" charset="-128"/>
                <a:ea typeface="Times New Roman" pitchFamily="18" charset="0"/>
                <a:cs typeface="Courier New" pitchFamily="49" charset="0"/>
              </a:rPr>
              <a:t>+ </a:t>
            </a:r>
            <a:r>
              <a:rPr lang="en-US" sz="1200" dirty="0" smtClean="0">
                <a:solidFill>
                  <a:srgbClr val="0000FF"/>
                </a:solidFill>
                <a:latin typeface="Arial Unicode MS" pitchFamily="34" charset="-128"/>
                <a:ea typeface="Times New Roman" pitchFamily="18" charset="0"/>
                <a:cs typeface="Courier New" pitchFamily="49" charset="0"/>
              </a:rPr>
              <a:t>GATGCGTATGCT</a:t>
            </a:r>
            <a:r>
              <a:rPr lang="en-US" sz="1200" dirty="0" smtClean="0">
                <a:solidFill>
                  <a:srgbClr val="000000"/>
                </a:solidFill>
                <a:latin typeface="Arial Unicode MS" pitchFamily="34" charset="-128"/>
                <a:ea typeface="Times New Roman" pitchFamily="18" charset="0"/>
                <a:cs typeface="Courier New" pitchFamily="49" charset="0"/>
              </a:rPr>
              <a:t>-3‘</a:t>
            </a:r>
            <a:endParaRPr lang="en-US" sz="1200" dirty="0" smtClean="0">
              <a:latin typeface="Arial Unicode MS" pitchFamily="34" charset="-128"/>
              <a:ea typeface="Arial Unicode MS" pitchFamily="34" charset="-128"/>
              <a:cs typeface="Arial Unicode MS" pitchFamily="34" charset="-128"/>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1200" dirty="0" smtClean="0">
                <a:latin typeface="Arial Unicode MS" pitchFamily="34" charset="-128"/>
                <a:ea typeface="Arial Unicode MS" pitchFamily="34" charset="-128"/>
                <a:cs typeface="Arial Unicode MS" pitchFamily="34" charset="-128"/>
              </a:rPr>
              <a:t>                            3'-</a:t>
            </a:r>
            <a:r>
              <a:rPr lang="en-US" sz="1200" dirty="0" smtClean="0">
                <a:solidFill>
                  <a:srgbClr val="FF0000"/>
                </a:solidFill>
                <a:latin typeface="Arial Unicode MS" pitchFamily="34" charset="-128"/>
                <a:ea typeface="Arial Unicode MS" pitchFamily="34" charset="-128"/>
                <a:cs typeface="Arial Unicode MS" pitchFamily="34" charset="-128"/>
              </a:rPr>
              <a:t>AGACTGACTACGCATACGA</a:t>
            </a:r>
            <a:r>
              <a:rPr lang="en-US" sz="1200" dirty="0" smtClean="0">
                <a:latin typeface="Arial Unicode MS" pitchFamily="34" charset="-128"/>
                <a:ea typeface="Arial Unicode MS" pitchFamily="34" charset="-128"/>
                <a:cs typeface="Arial Unicode MS" pitchFamily="34" charset="-128"/>
              </a:rPr>
              <a:t>-5                   </a:t>
            </a:r>
            <a:r>
              <a:rPr lang="en-US" sz="1200" dirty="0" smtClean="0">
                <a:solidFill>
                  <a:srgbClr val="000000"/>
                </a:solidFill>
                <a:latin typeface="Arial Unicode MS" pitchFamily="34" charset="-128"/>
                <a:ea typeface="Times New Roman" pitchFamily="18" charset="0"/>
                <a:cs typeface="Courier New" pitchFamily="49" charset="0"/>
              </a:rPr>
              <a:t>3'-</a:t>
            </a:r>
            <a:r>
              <a:rPr lang="en-US" sz="1200" dirty="0" smtClean="0">
                <a:solidFill>
                  <a:srgbClr val="FF0000"/>
                </a:solidFill>
                <a:latin typeface="Arial Unicode MS" pitchFamily="34" charset="-128"/>
                <a:ea typeface="Times New Roman" pitchFamily="18" charset="0"/>
                <a:cs typeface="Courier New" pitchFamily="49" charset="0"/>
              </a:rPr>
              <a:t>AGACTGACTACG</a:t>
            </a:r>
            <a:r>
              <a:rPr lang="en-US" sz="1200" dirty="0" smtClean="0">
                <a:solidFill>
                  <a:srgbClr val="000000"/>
                </a:solidFill>
                <a:latin typeface="Arial Unicode MS" pitchFamily="34" charset="-128"/>
                <a:ea typeface="Times New Roman" pitchFamily="18" charset="0"/>
                <a:cs typeface="Courier New" pitchFamily="49" charset="0"/>
              </a:rPr>
              <a:t>         </a:t>
            </a:r>
            <a:r>
              <a:rPr lang="en-US" sz="1200" dirty="0" smtClean="0">
                <a:solidFill>
                  <a:srgbClr val="0000FF"/>
                </a:solidFill>
                <a:latin typeface="Arial Unicode MS" pitchFamily="34" charset="-128"/>
                <a:ea typeface="Times New Roman" pitchFamily="18" charset="0"/>
                <a:cs typeface="Courier New" pitchFamily="49" charset="0"/>
              </a:rPr>
              <a:t>CATACGA</a:t>
            </a:r>
            <a:r>
              <a:rPr lang="en-US" sz="1200" dirty="0" smtClean="0">
                <a:solidFill>
                  <a:srgbClr val="000000"/>
                </a:solidFill>
                <a:latin typeface="Arial Unicode MS" pitchFamily="34" charset="-128"/>
                <a:ea typeface="Times New Roman" pitchFamily="18" charset="0"/>
                <a:cs typeface="Courier New" pitchFamily="49" charset="0"/>
              </a:rPr>
              <a:t>-5'</a:t>
            </a:r>
            <a:endParaRPr lang="en-US" sz="800" dirty="0" smtClean="0">
              <a:latin typeface="Arial" pitchFamily="34" charset="0"/>
              <a:cs typeface="Arial" pitchFamily="34" charset="0"/>
            </a:endParaRP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1200" dirty="0" smtClean="0">
                <a:latin typeface="Arial" pitchFamily="34" charset="0"/>
                <a:ea typeface="Calibri" pitchFamily="34" charset="0"/>
                <a:cs typeface="Times New Roman" pitchFamily="18" charset="0"/>
              </a:rPr>
              <a:t>                                           “blunt” ends                                                           “sticky” ends</a:t>
            </a:r>
          </a:p>
          <a:p>
            <a:pPr lvl="0"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sz="1200" dirty="0" smtClean="0">
              <a:latin typeface="Arial" pitchFamily="34" charset="0"/>
              <a:cs typeface="Times New Roman" pitchFamily="18" charset="0"/>
            </a:endParaRPr>
          </a:p>
          <a:p>
            <a:r>
              <a:rPr lang="en-US" sz="1200" dirty="0" smtClean="0">
                <a:latin typeface="Arial" pitchFamily="34" charset="0"/>
                <a:cs typeface="Arial" pitchFamily="34" charset="0"/>
              </a:rPr>
              <a:t>     </a:t>
            </a:r>
            <a:r>
              <a:rPr lang="en-US" dirty="0" smtClean="0">
                <a:latin typeface="Arial" pitchFamily="34" charset="0"/>
                <a:cs typeface="Arial" pitchFamily="34" charset="0"/>
              </a:rPr>
              <a:t>DNA ligation is used to attach the primer sites, adapters, bar-code sites, etc. to pieces of DNA.  Most NGS use a type of blunt end ligation because no complimentary sequence is required, making it possible to attach the exact same adapter to random pieces of DNA.</a:t>
            </a:r>
          </a:p>
          <a:p>
            <a:endParaRPr lang="en-US" sz="1200" dirty="0" smtClean="0">
              <a:latin typeface="Arial" pitchFamily="34" charset="0"/>
              <a:cs typeface="Arial" pitchFamily="34" charset="0"/>
            </a:endParaRPr>
          </a:p>
          <a:p>
            <a:r>
              <a:rPr lang="en-US" dirty="0" smtClean="0">
                <a:latin typeface="Arial" pitchFamily="34" charset="0"/>
                <a:cs typeface="Arial" pitchFamily="34" charset="0"/>
              </a:rPr>
              <a:t>     Fragments with “sticky” ends, or any type of overhang can be “</a:t>
            </a:r>
            <a:r>
              <a:rPr lang="en-US" b="1" dirty="0" smtClean="0">
                <a:latin typeface="Arial" pitchFamily="34" charset="0"/>
                <a:cs typeface="Arial" pitchFamily="34" charset="0"/>
              </a:rPr>
              <a:t>end polished</a:t>
            </a:r>
            <a:r>
              <a:rPr lang="en-US" dirty="0" smtClean="0">
                <a:latin typeface="Arial" pitchFamily="34" charset="0"/>
                <a:cs typeface="Arial" pitchFamily="34" charset="0"/>
              </a:rPr>
              <a:t>” using T4 DNA polymerase, which fills the protruding 5’ end of the strand, making it blunt-ended.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04800" y="1029208"/>
            <a:ext cx="86106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shotgun sequencing</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(shotgun cloning): the basis of NGS methodologies where short sequencing protocols are used to </a:t>
            </a:r>
          </a:p>
          <a:p>
            <a:pPr marL="0" marR="0" lvl="0" indent="0"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sequence multiple randomly fragmented DNAs, so that a longer piece can be reconstructed using regions of overlap. e.g.:</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small randomly sequenced pieces:</a:t>
            </a:r>
          </a:p>
          <a:p>
            <a:pPr marL="0" marR="0" lvl="0" indent="0"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short, randomly</a:t>
            </a:r>
            <a:r>
              <a:rPr kumimoji="0" lang="en-US" sz="1200" b="0" i="0" u="none" strike="noStrike" cap="none" normalizeH="0" dirty="0" smtClean="0">
                <a:ln>
                  <a:noFill/>
                </a:ln>
                <a:solidFill>
                  <a:schemeClr val="tx1"/>
                </a:solidFill>
                <a:effectLst/>
                <a:latin typeface="Arial" pitchFamily="34" charset="0"/>
                <a:ea typeface="Calibri" pitchFamily="34" charset="0"/>
                <a:cs typeface="Times New Roman" pitchFamily="18" charset="0"/>
              </a:rPr>
              <a:t> sequenced DNAs                                  pieces are evaluated for overlapping areas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AAAGCATGATGGTCCGAT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AAAGCATGATG</a:t>
            </a:r>
            <a:r>
              <a:rPr kumimoji="0" lang="en-US" sz="1200" b="1" i="0" u="sng"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GTCCGAT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GTCCGATTACGTCAT			     </a:t>
            </a:r>
            <a:r>
              <a:rPr kumimoji="0" lang="en-US" sz="1200" b="1" i="0" u="sng"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GTCCGAT</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T</a:t>
            </a:r>
            <a:r>
              <a:rPr kumimoji="0" lang="en-US" sz="1200" b="1" i="0" u="sng"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ACGTCAT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GTCATCGTGTACCC 			</a:t>
            </a:r>
            <a:r>
              <a:rPr lang="en-US" sz="1200" dirty="0" smtClean="0">
                <a:latin typeface="Arial" pitchFamily="34" charset="0"/>
                <a:ea typeface="Calibri" pitchFamily="34" charset="0"/>
                <a:cs typeface="Times New Roman" pitchFamily="18" charset="0"/>
              </a:rPr>
              <a:t>                              </a:t>
            </a:r>
            <a:r>
              <a:rPr kumimoji="0" lang="en-US" sz="1200" b="1" i="0" u="sng"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GTCAT</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CGTGTACCC</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sz="1200" dirty="0" smtClean="0">
              <a:latin typeface="Arial"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2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contig</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lang="en-US" sz="1200" dirty="0" smtClean="0">
                <a:latin typeface="Arial" pitchFamily="34" charset="0"/>
                <a:ea typeface="Calibri" pitchFamily="34"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AAAGCATGATG</a:t>
            </a:r>
            <a:r>
              <a:rPr kumimoji="0" lang="en-US" sz="1200" b="1" i="0" u="sng" strike="noStrike" cap="none" normalizeH="0" baseline="0" dirty="0" smtClean="0">
                <a:ln>
                  <a:noFill/>
                </a:ln>
                <a:solidFill>
                  <a:schemeClr val="tx1"/>
                </a:solidFill>
                <a:effectLst/>
                <a:latin typeface="Arial" pitchFamily="34" charset="0"/>
                <a:ea typeface="Calibri" pitchFamily="34" charset="0"/>
                <a:cs typeface="Times New Roman" pitchFamily="18" charset="0"/>
              </a:rPr>
              <a:t>GTCCGAT</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a:t>
            </a:r>
            <a:r>
              <a:rPr kumimoji="0" lang="en-US" sz="1200" b="1" i="0" u="sng" strike="noStrike" cap="none" normalizeH="0" baseline="0" dirty="0" smtClean="0">
                <a:ln>
                  <a:noFill/>
                </a:ln>
                <a:solidFill>
                  <a:schemeClr val="tx1"/>
                </a:solidFill>
                <a:effectLst/>
                <a:latin typeface="Arial" pitchFamily="34" charset="0"/>
                <a:ea typeface="Calibri" pitchFamily="34" charset="0"/>
                <a:cs typeface="Times New Roman" pitchFamily="18" charset="0"/>
              </a:rPr>
              <a:t>ACGTCAT</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CGTGTACCC</a:t>
            </a:r>
          </a:p>
          <a:p>
            <a:pPr marL="0" marR="0" lvl="0" indent="0" defTabSz="914400" rtl="0" eaLnBrk="0" fontAlgn="base" latinLnBrk="0" hangingPunct="0">
              <a:lnSpc>
                <a:spcPct val="100000"/>
              </a:lnSpc>
              <a:spcBef>
                <a:spcPct val="0"/>
              </a:spcBef>
              <a:spcAft>
                <a:spcPct val="0"/>
              </a:spcAft>
              <a:buClrTx/>
              <a:buSzTx/>
              <a:buFontTx/>
              <a:buNone/>
              <a:tabLst/>
            </a:pPr>
            <a:endParaRPr lang="en-US" sz="1200" dirty="0" smtClean="0">
              <a:latin typeface="Arial"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(analogous to parallel processing (millions of sequences throughout genome)</a:t>
            </a:r>
          </a:p>
          <a:p>
            <a:pPr marL="0" marR="0" lvl="0" indent="0" defTabSz="914400" rtl="0" eaLnBrk="0" fontAlgn="base" latinLnBrk="0" hangingPunct="0">
              <a:lnSpc>
                <a:spcPct val="100000"/>
              </a:lnSpc>
              <a:spcBef>
                <a:spcPct val="0"/>
              </a:spcBef>
              <a:spcAft>
                <a:spcPct val="0"/>
              </a:spcAft>
              <a:buClrTx/>
              <a:buSzTx/>
              <a:buFontTx/>
              <a:buNone/>
              <a:tabLst/>
            </a:pPr>
            <a:endParaRPr lang="en-US" sz="1200" dirty="0" smtClean="0">
              <a:latin typeface="Arial"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Times New Roman" pitchFamily="18" charset="0"/>
              </a:rPr>
              <a:t>This process</a:t>
            </a:r>
            <a:r>
              <a:rPr kumimoji="0" lang="en-US" sz="1200" b="0" i="0" u="none" strike="noStrike" cap="none" normalizeH="0" dirty="0" smtClean="0">
                <a:ln>
                  <a:noFill/>
                </a:ln>
                <a:solidFill>
                  <a:schemeClr val="tx1"/>
                </a:solidFill>
                <a:effectLst/>
                <a:latin typeface="Arial" pitchFamily="34" charset="0"/>
                <a:cs typeface="Times New Roman" pitchFamily="18" charset="0"/>
              </a:rPr>
              <a:t> is repeated millions of times throughout the genome.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6217</Words>
  <Application>Microsoft Office PowerPoint</Application>
  <PresentationFormat>On-screen Show (4:3)</PresentationFormat>
  <Paragraphs>466</Paragraphs>
  <Slides>52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Office Theme</vt:lpstr>
      <vt:lpstr>PHOTO-PAINT</vt:lpstr>
      <vt:lpstr>Corel PHOTO-PAINT 12.0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Reviewer</dc:creator>
  <cp:lastModifiedBy>Reviewer</cp:lastModifiedBy>
  <cp:revision>111</cp:revision>
  <dcterms:created xsi:type="dcterms:W3CDTF">2012-09-05T18:25:30Z</dcterms:created>
  <dcterms:modified xsi:type="dcterms:W3CDTF">2012-09-10T19:10:07Z</dcterms:modified>
</cp:coreProperties>
</file>